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60" r:id="rId3"/>
    <p:sldId id="296" r:id="rId4"/>
    <p:sldId id="259" r:id="rId5"/>
    <p:sldId id="297" r:id="rId6"/>
    <p:sldId id="266" r:id="rId7"/>
    <p:sldId id="267" r:id="rId8"/>
    <p:sldId id="298" r:id="rId9"/>
    <p:sldId id="276" r:id="rId10"/>
    <p:sldId id="289" r:id="rId11"/>
    <p:sldId id="295" r:id="rId12"/>
    <p:sldId id="279" r:id="rId13"/>
    <p:sldId id="280" r:id="rId14"/>
    <p:sldId id="282" r:id="rId15"/>
    <p:sldId id="283" r:id="rId16"/>
    <p:sldId id="284" r:id="rId17"/>
    <p:sldId id="299" r:id="rId18"/>
    <p:sldId id="286" r:id="rId19"/>
    <p:sldId id="300" r:id="rId20"/>
    <p:sldId id="303" r:id="rId21"/>
    <p:sldId id="271" r:id="rId22"/>
    <p:sldId id="302" r:id="rId23"/>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74222" autoAdjust="0"/>
  </p:normalViewPr>
  <p:slideViewPr>
    <p:cSldViewPr>
      <p:cViewPr varScale="1">
        <p:scale>
          <a:sx n="66" d="100"/>
          <a:sy n="66" d="100"/>
        </p:scale>
        <p:origin x="-1344" y="-10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449489-2527-46C9-96E3-4BA857750E38}" type="datetimeFigureOut">
              <a:rPr lang="nl-NL" smtClean="0"/>
              <a:pPr/>
              <a:t>25-10-2016</a:t>
            </a:fld>
            <a:endParaRPr lang="nl-NL"/>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l-NL"/>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73036E7-C64F-4BBA-A166-F1C193226A6A}" type="slidenum">
              <a:rPr lang="nl-NL" smtClean="0"/>
              <a:pPr/>
              <a:t>‹#›</a:t>
            </a:fld>
            <a:endParaRPr lang="nl-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Today I am going to talk about </a:t>
            </a:r>
            <a:r>
              <a:rPr lang="en-US" b="0" dirty="0" smtClean="0"/>
              <a:t>the relationship between column water </a:t>
            </a:r>
            <a:r>
              <a:rPr lang="en-US" b="0" dirty="0" err="1" smtClean="0"/>
              <a:t>vapour</a:t>
            </a:r>
            <a:r>
              <a:rPr lang="en-US" b="0" dirty="0" smtClean="0"/>
              <a:t> and climatic variables in the East Asian summer monsoon (EASM) region</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3D36A67-D44E-4025-8B48-A8198EEECE5E}" type="slidenum">
              <a:rPr lang="nl-NL" smtClean="0"/>
              <a:pPr/>
              <a:t>1</a:t>
            </a:fld>
            <a:endParaRPr lang="nl-NL"/>
          </a:p>
        </p:txBody>
      </p:sp>
    </p:spTree>
    <p:extLst>
      <p:ext uri="{BB962C8B-B14F-4D97-AF65-F5344CB8AC3E}">
        <p14:creationId xmlns="" xmlns:p14="http://schemas.microsoft.com/office/powerpoint/2010/main" val="2665276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dirty="0" smtClean="0"/>
              <a:t>There are three branches of monsoon over the East Asia.</a:t>
            </a:r>
            <a:r>
              <a:rPr lang="nl-NL" baseline="0" dirty="0" smtClean="0"/>
              <a:t> The uwind components are basicly from the southwest and southeast monsoon branches. When the southwest monsoon is stronger, water vapour mainly comes from the Indian Ocean, the relationship between CWV and uwind is positive. When the southeast monsoon is stronger, the relationship is negative.</a:t>
            </a:r>
          </a:p>
          <a:p>
            <a:endParaRPr lang="nl-NL" dirty="0"/>
          </a:p>
        </p:txBody>
      </p:sp>
      <p:sp>
        <p:nvSpPr>
          <p:cNvPr id="4" name="Slide Number Placeholder 3"/>
          <p:cNvSpPr>
            <a:spLocks noGrp="1"/>
          </p:cNvSpPr>
          <p:nvPr>
            <p:ph type="sldNum" sz="quarter" idx="10"/>
          </p:nvPr>
        </p:nvSpPr>
        <p:spPr/>
        <p:txBody>
          <a:bodyPr/>
          <a:lstStyle/>
          <a:p>
            <a:fld id="{C73036E7-C64F-4BBA-A166-F1C193226A6A}" type="slidenum">
              <a:rPr lang="nl-NL" smtClean="0"/>
              <a:pPr/>
              <a:t>10</a:t>
            </a:fld>
            <a:endParaRPr lang="nl-N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dirty="0" smtClean="0"/>
              <a:t>Keeping this idea in mind, we can find out</a:t>
            </a:r>
            <a:r>
              <a:rPr lang="nl-NL" baseline="0" dirty="0" smtClean="0"/>
              <a:t> that the southwest monsoon is stronger in May. Overall, the uwind is positively related to the CWV. For June, the southeast monsoon is stronger in the southeast regions and the southwest monsoon is stronger in the central regions where negative and positive relationships can be found, respectively. They are quite balance in July and August. In this case, uwinds do not affect vapour amount very much.</a:t>
            </a:r>
          </a:p>
          <a:p>
            <a:endParaRPr lang="nl-NL" baseline="0" dirty="0" smtClean="0"/>
          </a:p>
          <a:p>
            <a:r>
              <a:rPr lang="nl-NL" baseline="0" dirty="0" smtClean="0"/>
              <a:t>I am sure you have already noticed the red letters over the vast north and northwest. That is the removing effect of the dry westerlies. D</a:t>
            </a:r>
            <a:r>
              <a:rPr lang="en-US" sz="1200" kern="1200" dirty="0" err="1" smtClean="0">
                <a:solidFill>
                  <a:schemeClr val="tx1"/>
                </a:solidFill>
                <a:latin typeface="+mn-lt"/>
                <a:ea typeface="+mn-ea"/>
                <a:cs typeface="+mn-cs"/>
              </a:rPr>
              <a:t>ry</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westerlies</a:t>
            </a:r>
            <a:r>
              <a:rPr lang="en-US" sz="1200" kern="1200" dirty="0" smtClean="0">
                <a:solidFill>
                  <a:schemeClr val="tx1"/>
                </a:solidFill>
                <a:latin typeface="+mn-lt"/>
                <a:ea typeface="+mn-ea"/>
                <a:cs typeface="+mn-cs"/>
              </a:rPr>
              <a:t> flow into these</a:t>
            </a:r>
            <a:r>
              <a:rPr lang="en-US" sz="1200" kern="1200" baseline="0" dirty="0" smtClean="0">
                <a:solidFill>
                  <a:schemeClr val="tx1"/>
                </a:solidFill>
                <a:latin typeface="+mn-lt"/>
                <a:ea typeface="+mn-ea"/>
                <a:cs typeface="+mn-cs"/>
              </a:rPr>
              <a:t> area</a:t>
            </a:r>
            <a:r>
              <a:rPr lang="en-US" sz="1200" kern="1200" dirty="0" smtClean="0">
                <a:solidFill>
                  <a:schemeClr val="tx1"/>
                </a:solidFill>
                <a:latin typeface="+mn-lt"/>
                <a:ea typeface="+mn-ea"/>
                <a:cs typeface="+mn-cs"/>
              </a:rPr>
              <a:t>, mix with and thus absorb part of the local atmospheric water </a:t>
            </a:r>
            <a:r>
              <a:rPr lang="en-US" sz="1200" kern="1200" dirty="0" err="1" smtClean="0">
                <a:solidFill>
                  <a:schemeClr val="tx1"/>
                </a:solidFill>
                <a:latin typeface="+mn-lt"/>
                <a:ea typeface="+mn-ea"/>
                <a:cs typeface="+mn-cs"/>
              </a:rPr>
              <a:t>vapour</a:t>
            </a:r>
            <a:r>
              <a:rPr lang="en-US" sz="1200" kern="1200" dirty="0" smtClean="0">
                <a:solidFill>
                  <a:schemeClr val="tx1"/>
                </a:solidFill>
                <a:latin typeface="+mn-lt"/>
                <a:ea typeface="+mn-ea"/>
                <a:cs typeface="+mn-cs"/>
              </a:rPr>
              <a:t>, then quickly flow further downstream with the absorbed </a:t>
            </a:r>
            <a:r>
              <a:rPr lang="en-US" sz="1200" kern="1200" dirty="0" err="1" smtClean="0">
                <a:solidFill>
                  <a:schemeClr val="tx1"/>
                </a:solidFill>
                <a:latin typeface="+mn-lt"/>
                <a:ea typeface="+mn-ea"/>
                <a:cs typeface="+mn-cs"/>
              </a:rPr>
              <a:t>vapour</a:t>
            </a:r>
            <a:r>
              <a:rPr lang="en-US" sz="1200" kern="1200" dirty="0" smtClean="0">
                <a:solidFill>
                  <a:schemeClr val="tx1"/>
                </a:solidFill>
                <a:latin typeface="+mn-lt"/>
                <a:ea typeface="+mn-ea"/>
                <a:cs typeface="+mn-cs"/>
              </a:rPr>
              <a:t>. Therefore, the net effect of the westerly winds is to remove part of the water </a:t>
            </a:r>
            <a:r>
              <a:rPr lang="en-US" sz="1200" kern="1200" dirty="0" err="1" smtClean="0">
                <a:solidFill>
                  <a:schemeClr val="tx1"/>
                </a:solidFill>
                <a:latin typeface="+mn-lt"/>
                <a:ea typeface="+mn-ea"/>
                <a:cs typeface="+mn-cs"/>
              </a:rPr>
              <a:t>vapour</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westerlies</a:t>
            </a:r>
            <a:r>
              <a:rPr lang="en-US" sz="1200" kern="1200" baseline="0" dirty="0" smtClean="0">
                <a:solidFill>
                  <a:schemeClr val="tx1"/>
                </a:solidFill>
                <a:latin typeface="+mn-lt"/>
                <a:ea typeface="+mn-ea"/>
                <a:cs typeface="+mn-cs"/>
              </a:rPr>
              <a:t> are stronger over the northwest part, and the removing effect is stronger. That is why </a:t>
            </a:r>
            <a:r>
              <a:rPr lang="en-US" sz="1200" kern="1200" baseline="0" dirty="0" err="1" smtClean="0">
                <a:solidFill>
                  <a:schemeClr val="tx1"/>
                </a:solidFill>
                <a:latin typeface="+mn-lt"/>
                <a:ea typeface="+mn-ea"/>
                <a:cs typeface="+mn-cs"/>
              </a:rPr>
              <a:t>uwind</a:t>
            </a:r>
            <a:r>
              <a:rPr lang="en-US" sz="1200" kern="1200" baseline="0" dirty="0" smtClean="0">
                <a:solidFill>
                  <a:schemeClr val="tx1"/>
                </a:solidFill>
                <a:latin typeface="+mn-lt"/>
                <a:ea typeface="+mn-ea"/>
                <a:cs typeface="+mn-cs"/>
              </a:rPr>
              <a:t> is negatively related to </a:t>
            </a:r>
            <a:r>
              <a:rPr lang="en-US" sz="1200" kern="1200" baseline="0" dirty="0" err="1" smtClean="0">
                <a:solidFill>
                  <a:schemeClr val="tx1"/>
                </a:solidFill>
                <a:latin typeface="+mn-lt"/>
                <a:ea typeface="+mn-ea"/>
                <a:cs typeface="+mn-cs"/>
              </a:rPr>
              <a:t>vapour</a:t>
            </a:r>
            <a:r>
              <a:rPr lang="en-US" sz="1200" kern="1200" baseline="0" dirty="0" smtClean="0">
                <a:solidFill>
                  <a:schemeClr val="tx1"/>
                </a:solidFill>
                <a:latin typeface="+mn-lt"/>
                <a:ea typeface="+mn-ea"/>
                <a:cs typeface="+mn-cs"/>
              </a:rPr>
              <a:t> amount over the north and northwest.</a:t>
            </a:r>
            <a:endParaRPr lang="nl-NL" dirty="0" smtClean="0"/>
          </a:p>
          <a:p>
            <a:endParaRPr lang="nl-NL" dirty="0"/>
          </a:p>
        </p:txBody>
      </p:sp>
      <p:sp>
        <p:nvSpPr>
          <p:cNvPr id="4" name="Slide Number Placeholder 3"/>
          <p:cNvSpPr>
            <a:spLocks noGrp="1"/>
          </p:cNvSpPr>
          <p:nvPr>
            <p:ph type="sldNum" sz="quarter" idx="10"/>
          </p:nvPr>
        </p:nvSpPr>
        <p:spPr/>
        <p:txBody>
          <a:bodyPr/>
          <a:lstStyle/>
          <a:p>
            <a:fld id="{C73036E7-C64F-4BBA-A166-F1C193226A6A}" type="slidenum">
              <a:rPr lang="nl-NL" smtClean="0"/>
              <a:pPr/>
              <a:t>11</a:t>
            </a:fld>
            <a:endParaRPr lang="nl-N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dirty="0" smtClean="0"/>
              <a:t>Monsoon winds from southern Ocean bring water vpour into the EASM region. Therefore,</a:t>
            </a:r>
            <a:r>
              <a:rPr lang="nl-NL" baseline="0" dirty="0" smtClean="0"/>
              <a:t> the v-winds are basicly positively related to the vapour amount.</a:t>
            </a:r>
            <a:endParaRPr lang="nl-NL" dirty="0"/>
          </a:p>
        </p:txBody>
      </p:sp>
      <p:sp>
        <p:nvSpPr>
          <p:cNvPr id="4" name="Slide Number Placeholder 3"/>
          <p:cNvSpPr>
            <a:spLocks noGrp="1"/>
          </p:cNvSpPr>
          <p:nvPr>
            <p:ph type="sldNum" sz="quarter" idx="10"/>
          </p:nvPr>
        </p:nvSpPr>
        <p:spPr/>
        <p:txBody>
          <a:bodyPr/>
          <a:lstStyle/>
          <a:p>
            <a:fld id="{C73036E7-C64F-4BBA-A166-F1C193226A6A}" type="slidenum">
              <a:rPr lang="nl-NL" smtClean="0"/>
              <a:pPr/>
              <a:t>12</a:t>
            </a:fld>
            <a:endParaRPr lang="nl-NL"/>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Because temperature is expected to be important, we consider both the 2 meter temperature (T_2) and the 850 </a:t>
            </a:r>
            <a:r>
              <a:rPr lang="en-US" sz="1200" kern="1200" dirty="0" err="1" smtClean="0">
                <a:solidFill>
                  <a:schemeClr val="tx1"/>
                </a:solidFill>
                <a:latin typeface="+mn-lt"/>
                <a:ea typeface="+mn-ea"/>
                <a:cs typeface="+mn-cs"/>
              </a:rPr>
              <a:t>hectopascal</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hPa</a:t>
            </a:r>
            <a:r>
              <a:rPr lang="en-US" sz="1200" kern="1200" dirty="0" smtClean="0">
                <a:solidFill>
                  <a:schemeClr val="tx1"/>
                </a:solidFill>
                <a:latin typeface="+mn-lt"/>
                <a:ea typeface="+mn-ea"/>
                <a:cs typeface="+mn-cs"/>
              </a:rPr>
              <a:t>) air temperature (T_850).</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 can be seen that temperature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can affect the </a:t>
            </a:r>
            <a:r>
              <a:rPr lang="en-US" sz="1200" kern="1200" dirty="0" err="1" smtClean="0">
                <a:solidFill>
                  <a:schemeClr val="tx1"/>
                </a:solidFill>
                <a:latin typeface="+mn-lt"/>
                <a:ea typeface="+mn-ea"/>
                <a:cs typeface="+mn-cs"/>
              </a:rPr>
              <a:t>vapour</a:t>
            </a:r>
            <a:r>
              <a:rPr lang="en-US" sz="1200" kern="1200" dirty="0" smtClean="0">
                <a:solidFill>
                  <a:schemeClr val="tx1"/>
                </a:solidFill>
                <a:latin typeface="+mn-lt"/>
                <a:ea typeface="+mn-ea"/>
                <a:cs typeface="+mn-cs"/>
              </a:rPr>
              <a:t> content over broad areas of the EASM region. However, the sign of the influence can either be positive or negative for both T_2 and T_850.</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Due to the </a:t>
            </a:r>
            <a:r>
              <a:rPr lang="en-US" sz="1200" kern="1200" dirty="0" err="1" smtClean="0">
                <a:solidFill>
                  <a:schemeClr val="tx1"/>
                </a:solidFill>
                <a:latin typeface="+mn-lt"/>
                <a:ea typeface="+mn-ea"/>
                <a:cs typeface="+mn-cs"/>
              </a:rPr>
              <a:t>Clausius-Clapeyron</a:t>
            </a:r>
            <a:r>
              <a:rPr lang="en-US" sz="1200" kern="1200" dirty="0" smtClean="0">
                <a:solidFill>
                  <a:schemeClr val="tx1"/>
                </a:solidFill>
                <a:latin typeface="+mn-lt"/>
                <a:ea typeface="+mn-ea"/>
                <a:cs typeface="+mn-cs"/>
              </a:rPr>
              <a:t> equation, it is easy to understand the positive influence from air temperature. For the negative influence, no such straightforward explanation exists.  </a:t>
            </a:r>
            <a:endParaRPr lang="nl-NL"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possible explanation can be from a thermodynamic perspective. The low-level air can either be dry or humid when the temperature is high. For the former case, the CWV will be relatively low. For the latter case, which indicates warm and moist air in the lower troposphere.</a:t>
            </a:r>
            <a:r>
              <a:rPr lang="en-US" sz="1200" kern="1200" baseline="0" dirty="0" smtClean="0">
                <a:solidFill>
                  <a:schemeClr val="tx1"/>
                </a:solidFill>
                <a:latin typeface="+mn-lt"/>
                <a:ea typeface="+mn-ea"/>
                <a:cs typeface="+mn-cs"/>
              </a:rPr>
              <a:t> In this case,</a:t>
            </a:r>
            <a:r>
              <a:rPr lang="en-US" sz="1200" kern="1200" dirty="0" smtClean="0">
                <a:solidFill>
                  <a:schemeClr val="tx1"/>
                </a:solidFill>
                <a:latin typeface="+mn-lt"/>
                <a:ea typeface="+mn-ea"/>
                <a:cs typeface="+mn-cs"/>
              </a:rPr>
              <a:t> the convective instability will be high and precipitation is likely to occur, drying out the air and ending up with lower CWV.</a:t>
            </a:r>
          </a:p>
          <a:p>
            <a:r>
              <a:rPr lang="en-US" sz="1200" kern="1200" dirty="0" smtClean="0">
                <a:solidFill>
                  <a:schemeClr val="tx1"/>
                </a:solidFill>
                <a:latin typeface="+mn-lt"/>
                <a:ea typeface="+mn-ea"/>
                <a:cs typeface="+mn-cs"/>
              </a:rPr>
              <a:t>Therefore, low level air T</a:t>
            </a:r>
            <a:r>
              <a:rPr lang="en-US" sz="1200" kern="1200" baseline="0" dirty="0" smtClean="0">
                <a:solidFill>
                  <a:schemeClr val="tx1"/>
                </a:solidFill>
                <a:latin typeface="+mn-lt"/>
                <a:ea typeface="+mn-ea"/>
                <a:cs typeface="+mn-cs"/>
              </a:rPr>
              <a:t> can be negatively related to the amount of water </a:t>
            </a:r>
            <a:r>
              <a:rPr lang="en-US" sz="1200" kern="1200" baseline="0" dirty="0" err="1" smtClean="0">
                <a:solidFill>
                  <a:schemeClr val="tx1"/>
                </a:solidFill>
                <a:latin typeface="+mn-lt"/>
                <a:ea typeface="+mn-ea"/>
                <a:cs typeface="+mn-cs"/>
              </a:rPr>
              <a:t>vapour</a:t>
            </a:r>
            <a:r>
              <a:rPr lang="en-US" sz="1200" kern="1200" baseline="0" dirty="0" smtClean="0">
                <a:solidFill>
                  <a:schemeClr val="tx1"/>
                </a:solidFill>
                <a:latin typeface="+mn-lt"/>
                <a:ea typeface="+mn-ea"/>
                <a:cs typeface="+mn-cs"/>
              </a:rPr>
              <a:t>.</a:t>
            </a:r>
            <a:endParaRPr lang="nl-NL" dirty="0"/>
          </a:p>
        </p:txBody>
      </p:sp>
      <p:sp>
        <p:nvSpPr>
          <p:cNvPr id="4" name="Slide Number Placeholder 3"/>
          <p:cNvSpPr>
            <a:spLocks noGrp="1"/>
          </p:cNvSpPr>
          <p:nvPr>
            <p:ph type="sldNum" sz="quarter" idx="10"/>
          </p:nvPr>
        </p:nvSpPr>
        <p:spPr/>
        <p:txBody>
          <a:bodyPr/>
          <a:lstStyle/>
          <a:p>
            <a:fld id="{C73036E7-C64F-4BBA-A166-F1C193226A6A}" type="slidenum">
              <a:rPr lang="nl-NL" smtClean="0"/>
              <a:pPr/>
              <a:t>13</a:t>
            </a:fld>
            <a:endParaRPr lang="nl-NL"/>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SST of the </a:t>
            </a:r>
            <a:r>
              <a:rPr lang="en-US" sz="1200" kern="1200" baseline="0" dirty="0" err="1" smtClean="0">
                <a:solidFill>
                  <a:schemeClr val="tx1"/>
                </a:solidFill>
                <a:latin typeface="+mn-lt"/>
                <a:ea typeface="+mn-ea"/>
                <a:cs typeface="+mn-cs"/>
              </a:rPr>
              <a:t>BoB</a:t>
            </a:r>
            <a:r>
              <a:rPr lang="en-US" sz="1200" kern="1200" baseline="0" dirty="0" smtClean="0">
                <a:solidFill>
                  <a:schemeClr val="tx1"/>
                </a:solidFill>
                <a:latin typeface="+mn-lt"/>
                <a:ea typeface="+mn-ea"/>
                <a:cs typeface="+mn-cs"/>
              </a:rPr>
              <a:t> is basically positively related to the CWV. Because higher SST means more evaporation and thus more water </a:t>
            </a:r>
            <a:r>
              <a:rPr lang="en-US" sz="1200" kern="1200" baseline="0" dirty="0" err="1" smtClean="0">
                <a:solidFill>
                  <a:schemeClr val="tx1"/>
                </a:solidFill>
                <a:latin typeface="+mn-lt"/>
                <a:ea typeface="+mn-ea"/>
                <a:cs typeface="+mn-cs"/>
              </a:rPr>
              <a:t>vapour</a:t>
            </a:r>
            <a:r>
              <a:rPr lang="en-US" sz="1200" kern="1200" baseline="0" dirty="0" smtClean="0">
                <a:solidFill>
                  <a:schemeClr val="tx1"/>
                </a:solidFill>
                <a:latin typeface="+mn-lt"/>
                <a:ea typeface="+mn-ea"/>
                <a:cs typeface="+mn-cs"/>
              </a:rPr>
              <a:t> can be transported into the EASM region.</a:t>
            </a:r>
          </a:p>
          <a:p>
            <a:r>
              <a:rPr lang="en-US" sz="1200" kern="1200" baseline="0" dirty="0" smtClean="0">
                <a:solidFill>
                  <a:schemeClr val="tx1"/>
                </a:solidFill>
                <a:latin typeface="+mn-lt"/>
                <a:ea typeface="+mn-ea"/>
                <a:cs typeface="+mn-cs"/>
              </a:rPr>
              <a:t>In August, SST can also negatively related to the </a:t>
            </a:r>
            <a:r>
              <a:rPr lang="en-US" sz="1200" kern="1200" baseline="0" dirty="0" err="1" smtClean="0">
                <a:solidFill>
                  <a:schemeClr val="tx1"/>
                </a:solidFill>
                <a:latin typeface="+mn-lt"/>
                <a:ea typeface="+mn-ea"/>
                <a:cs typeface="+mn-cs"/>
              </a:rPr>
              <a:t>vapour</a:t>
            </a:r>
            <a:r>
              <a:rPr lang="en-US" sz="1200" kern="1200" baseline="0" dirty="0" smtClean="0">
                <a:solidFill>
                  <a:schemeClr val="tx1"/>
                </a:solidFill>
                <a:latin typeface="+mn-lt"/>
                <a:ea typeface="+mn-ea"/>
                <a:cs typeface="+mn-cs"/>
              </a:rPr>
              <a:t> amount.</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 is not immediately clear why this</a:t>
            </a:r>
            <a:r>
              <a:rPr lang="en-US" sz="1200" kern="1200" baseline="0" dirty="0" smtClean="0">
                <a:solidFill>
                  <a:schemeClr val="tx1"/>
                </a:solidFill>
                <a:latin typeface="+mn-lt"/>
                <a:ea typeface="+mn-ea"/>
                <a:cs typeface="+mn-cs"/>
              </a:rPr>
              <a:t> happens</a:t>
            </a:r>
            <a:r>
              <a:rPr lang="en-US" sz="1200" kern="1200" dirty="0" smtClean="0">
                <a:solidFill>
                  <a:schemeClr val="tx1"/>
                </a:solidFill>
                <a:latin typeface="+mn-lt"/>
                <a:ea typeface="+mn-ea"/>
                <a:cs typeface="+mn-cs"/>
              </a:rPr>
              <a:t>. One explanation can be the potential interference of the CWV responses to summer SST anomalies in other oceans (</a:t>
            </a:r>
            <a:r>
              <a:rPr lang="en-US" sz="1200" kern="1200" dirty="0" err="1" smtClean="0">
                <a:solidFill>
                  <a:schemeClr val="tx1"/>
                </a:solidFill>
                <a:latin typeface="+mn-lt"/>
                <a:ea typeface="+mn-ea"/>
                <a:cs typeface="+mn-cs"/>
              </a:rPr>
              <a:t>Wen</a:t>
            </a:r>
            <a:r>
              <a:rPr lang="en-US" sz="1200" kern="1200" dirty="0" smtClean="0">
                <a:solidFill>
                  <a:schemeClr val="tx1"/>
                </a:solidFill>
                <a:latin typeface="+mn-lt"/>
                <a:ea typeface="+mn-ea"/>
                <a:cs typeface="+mn-cs"/>
              </a:rPr>
              <a:t> et al. 2015),</a:t>
            </a:r>
            <a:r>
              <a:rPr lang="en-US" sz="1200" kern="1200" baseline="0" dirty="0" smtClean="0">
                <a:solidFill>
                  <a:schemeClr val="tx1"/>
                </a:solidFill>
                <a:latin typeface="+mn-lt"/>
                <a:ea typeface="+mn-ea"/>
                <a:cs typeface="+mn-cs"/>
              </a:rPr>
              <a:t> the so-called ocean-atmosphere </a:t>
            </a:r>
            <a:r>
              <a:rPr lang="en-US" sz="1200" kern="1200" baseline="0" dirty="0" err="1" smtClean="0">
                <a:solidFill>
                  <a:schemeClr val="tx1"/>
                </a:solidFill>
                <a:latin typeface="+mn-lt"/>
                <a:ea typeface="+mn-ea"/>
                <a:cs typeface="+mn-cs"/>
              </a:rPr>
              <a:t>teleconnections</a:t>
            </a:r>
            <a:r>
              <a:rPr lang="en-US" sz="120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However, isolating a specific ocean influence from the interrelated ocean forcing would introduce other terms of uncertainties. Importantly, it violates our "back to basics" principle, which will be discussed in section 5. </a:t>
            </a:r>
            <a:endParaRPr lang="nl-NL" dirty="0"/>
          </a:p>
        </p:txBody>
      </p:sp>
      <p:sp>
        <p:nvSpPr>
          <p:cNvPr id="4" name="Slide Number Placeholder 3"/>
          <p:cNvSpPr>
            <a:spLocks noGrp="1"/>
          </p:cNvSpPr>
          <p:nvPr>
            <p:ph type="sldNum" sz="quarter" idx="10"/>
          </p:nvPr>
        </p:nvSpPr>
        <p:spPr/>
        <p:txBody>
          <a:bodyPr/>
          <a:lstStyle/>
          <a:p>
            <a:fld id="{C73036E7-C64F-4BBA-A166-F1C193226A6A}" type="slidenum">
              <a:rPr lang="nl-NL" smtClean="0"/>
              <a:pPr/>
              <a:t>14</a:t>
            </a:fld>
            <a:endParaRPr lang="nl-NL"/>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baseline="0" dirty="0" smtClean="0"/>
              <a:t>OLR is a indicator of the </a:t>
            </a:r>
            <a:r>
              <a:rPr lang="en-US" sz="1200" kern="1200" dirty="0" smtClean="0">
                <a:solidFill>
                  <a:schemeClr val="tx1"/>
                </a:solidFill>
                <a:latin typeface="+mn-lt"/>
                <a:ea typeface="+mn-ea"/>
                <a:cs typeface="+mn-cs"/>
              </a:rPr>
              <a:t>convective activity (Lim et al. 2013) .</a:t>
            </a:r>
            <a:r>
              <a:rPr lang="en-US" sz="1200" kern="1200" baseline="0" dirty="0" smtClean="0">
                <a:solidFill>
                  <a:schemeClr val="tx1"/>
                </a:solidFill>
                <a:latin typeface="+mn-lt"/>
                <a:ea typeface="+mn-ea"/>
                <a:cs typeface="+mn-cs"/>
              </a:rPr>
              <a:t> N</a:t>
            </a:r>
            <a:r>
              <a:rPr lang="en-US" sz="1200" kern="1200" dirty="0" smtClean="0">
                <a:solidFill>
                  <a:schemeClr val="tx1"/>
                </a:solidFill>
                <a:latin typeface="+mn-lt"/>
                <a:ea typeface="+mn-ea"/>
                <a:cs typeface="+mn-cs"/>
              </a:rPr>
              <a:t>egative OLR indicates enhanced convection and more water </a:t>
            </a:r>
            <a:r>
              <a:rPr lang="en-US" sz="1200" kern="1200" dirty="0" err="1" smtClean="0">
                <a:solidFill>
                  <a:schemeClr val="tx1"/>
                </a:solidFill>
                <a:latin typeface="+mn-lt"/>
                <a:ea typeface="+mn-ea"/>
                <a:cs typeface="+mn-cs"/>
              </a:rPr>
              <a:t>vapour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condensating</a:t>
            </a:r>
            <a:r>
              <a:rPr lang="en-US" sz="1200" kern="1200" dirty="0" smtClean="0">
                <a:solidFill>
                  <a:schemeClr val="tx1"/>
                </a:solidFill>
                <a:latin typeface="+mn-lt"/>
                <a:ea typeface="+mn-ea"/>
                <a:cs typeface="+mn-cs"/>
              </a:rPr>
              <a:t> into liquid cloud water (</a:t>
            </a:r>
            <a:r>
              <a:rPr lang="en-US" sz="1200" kern="1200" dirty="0" err="1" smtClean="0">
                <a:solidFill>
                  <a:schemeClr val="tx1"/>
                </a:solidFill>
                <a:latin typeface="+mn-lt"/>
                <a:ea typeface="+mn-ea"/>
                <a:cs typeface="+mn-cs"/>
              </a:rPr>
              <a:t>Chaudhari</a:t>
            </a:r>
            <a:r>
              <a:rPr lang="en-US" sz="1200" kern="1200" dirty="0" smtClean="0">
                <a:solidFill>
                  <a:schemeClr val="tx1"/>
                </a:solidFill>
                <a:latin typeface="+mn-lt"/>
                <a:ea typeface="+mn-ea"/>
                <a:cs typeface="+mn-cs"/>
              </a:rPr>
              <a:t> et al. 2010; https://www.ncdc.noaa.gov/teleconnections/enso/indicators/olr/). </a:t>
            </a:r>
          </a:p>
          <a:p>
            <a:endParaRPr lang="nl-NL" baseline="0" dirty="0" smtClean="0"/>
          </a:p>
          <a:p>
            <a:r>
              <a:rPr lang="nl-NL" dirty="0" smtClean="0"/>
              <a:t>Our results</a:t>
            </a:r>
            <a:r>
              <a:rPr lang="nl-NL" baseline="0" dirty="0" smtClean="0"/>
              <a:t> agree with this understanding of OLR. It can be seen that </a:t>
            </a:r>
            <a:r>
              <a:rPr lang="nl-NL" dirty="0" smtClean="0"/>
              <a:t>OLR is generally negatively related to the CWV,</a:t>
            </a:r>
            <a:r>
              <a:rPr lang="nl-NL" baseline="0" dirty="0" smtClean="0"/>
              <a:t> indicating the removing effect of precipitation.</a:t>
            </a:r>
            <a:endParaRPr lang="nl-NL" dirty="0"/>
          </a:p>
        </p:txBody>
      </p:sp>
      <p:sp>
        <p:nvSpPr>
          <p:cNvPr id="4" name="Slide Number Placeholder 3"/>
          <p:cNvSpPr>
            <a:spLocks noGrp="1"/>
          </p:cNvSpPr>
          <p:nvPr>
            <p:ph type="sldNum" sz="quarter" idx="10"/>
          </p:nvPr>
        </p:nvSpPr>
        <p:spPr/>
        <p:txBody>
          <a:bodyPr/>
          <a:lstStyle/>
          <a:p>
            <a:fld id="{C73036E7-C64F-4BBA-A166-F1C193226A6A}" type="slidenum">
              <a:rPr lang="nl-NL" smtClean="0"/>
              <a:pPr/>
              <a:t>15</a:t>
            </a:fld>
            <a:endParaRPr lang="nl-NL"/>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dirty="0" smtClean="0"/>
              <a:t>It is simple that evaporation can moisten the atmosphere. So E should be positively related to the CWV. However, in most part of the southern</a:t>
            </a:r>
            <a:r>
              <a:rPr lang="nl-NL" baseline="0" dirty="0" smtClean="0"/>
              <a:t> regions, </a:t>
            </a:r>
            <a:r>
              <a:rPr lang="nl-NL" dirty="0" smtClean="0"/>
              <a:t>evaporation  has been detected as negatively related</a:t>
            </a:r>
            <a:r>
              <a:rPr lang="nl-NL" baseline="0" dirty="0" smtClean="0"/>
              <a:t> to the vapour amount.</a:t>
            </a:r>
          </a:p>
          <a:p>
            <a:r>
              <a:rPr lang="nl-NL" baseline="0" dirty="0" smtClean="0"/>
              <a:t>Again, the convective precipitation can be used as a bridge. In the warm moist monsoon regions, high E happens with high surface T, </a:t>
            </a:r>
            <a:r>
              <a:rPr lang="en-US" sz="1200" kern="1200" dirty="0" smtClean="0">
                <a:solidFill>
                  <a:schemeClr val="tx1"/>
                </a:solidFill>
                <a:latin typeface="+mn-lt"/>
                <a:ea typeface="+mn-ea"/>
                <a:cs typeface="+mn-cs"/>
              </a:rPr>
              <a:t>high surface temperature leads to high probability of convective precipitation. In turn, precipitation moistens the land surface and increases the evaporation.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Therefore, from a statistical perspective, evaporation can positively related to precipitation</a:t>
            </a:r>
            <a:r>
              <a:rPr lang="en-US" sz="1200" kern="1200" baseline="0" dirty="0" smtClean="0">
                <a:solidFill>
                  <a:schemeClr val="tx1"/>
                </a:solidFill>
                <a:latin typeface="+mn-lt"/>
                <a:ea typeface="+mn-ea"/>
                <a:cs typeface="+mn-cs"/>
              </a:rPr>
              <a:t> and negatively related to the CWV.</a:t>
            </a:r>
            <a:endParaRPr lang="nl-NL" dirty="0"/>
          </a:p>
        </p:txBody>
      </p:sp>
      <p:sp>
        <p:nvSpPr>
          <p:cNvPr id="4" name="Slide Number Placeholder 3"/>
          <p:cNvSpPr>
            <a:spLocks noGrp="1"/>
          </p:cNvSpPr>
          <p:nvPr>
            <p:ph type="sldNum" sz="quarter" idx="10"/>
          </p:nvPr>
        </p:nvSpPr>
        <p:spPr/>
        <p:txBody>
          <a:bodyPr/>
          <a:lstStyle/>
          <a:p>
            <a:fld id="{C73036E7-C64F-4BBA-A166-F1C193226A6A}" type="slidenum">
              <a:rPr lang="nl-NL" smtClean="0"/>
              <a:pPr/>
              <a:t>16</a:t>
            </a:fld>
            <a:endParaRPr lang="nl-NL"/>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t>
            </a:r>
            <a:r>
              <a:rPr lang="en-US" smtClean="0"/>
              <a:t>are five </a:t>
            </a:r>
            <a:r>
              <a:rPr lang="en-US" dirty="0" smtClean="0"/>
              <a:t>parts in my</a:t>
            </a:r>
            <a:r>
              <a:rPr lang="en-US" baseline="0" dirty="0" smtClean="0"/>
              <a:t> talk</a:t>
            </a:r>
            <a:r>
              <a:rPr lang="en-US" dirty="0" smtClean="0"/>
              <a:t>.</a:t>
            </a:r>
            <a:endParaRPr lang="en-US" dirty="0"/>
          </a:p>
        </p:txBody>
      </p:sp>
      <p:sp>
        <p:nvSpPr>
          <p:cNvPr id="4" name="Slide Number Placeholder 3"/>
          <p:cNvSpPr>
            <a:spLocks noGrp="1"/>
          </p:cNvSpPr>
          <p:nvPr>
            <p:ph type="sldNum" sz="quarter" idx="10"/>
          </p:nvPr>
        </p:nvSpPr>
        <p:spPr/>
        <p:txBody>
          <a:bodyPr/>
          <a:lstStyle/>
          <a:p>
            <a:fld id="{23D36A67-D44E-4025-8B48-A8198EEECE5E}" type="slidenum">
              <a:rPr lang="nl-NL" smtClean="0"/>
              <a:pPr/>
              <a:t>17</a:t>
            </a:fld>
            <a:endParaRPr lang="nl-NL"/>
          </a:p>
        </p:txBody>
      </p:sp>
    </p:spTree>
    <p:extLst>
      <p:ext uri="{BB962C8B-B14F-4D97-AF65-F5344CB8AC3E}">
        <p14:creationId xmlns:p14="http://schemas.microsoft.com/office/powerpoint/2010/main" xmlns="" val="2664535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Climatic variables mostly related to CWV. </a:t>
            </a:r>
            <a:r>
              <a:rPr lang="en-US" sz="1200" kern="1200" dirty="0" err="1" smtClean="0">
                <a:solidFill>
                  <a:schemeClr val="tx1"/>
                </a:solidFill>
                <a:latin typeface="+mn-lt"/>
                <a:ea typeface="+mn-ea"/>
                <a:cs typeface="+mn-cs"/>
              </a:rPr>
              <a:t>Vwind</a:t>
            </a:r>
            <a:r>
              <a:rPr lang="en-US" sz="1200" kern="1200" dirty="0" smtClean="0">
                <a:solidFill>
                  <a:schemeClr val="tx1"/>
                </a:solidFill>
                <a:latin typeface="+mn-lt"/>
                <a:ea typeface="+mn-ea"/>
                <a:cs typeface="+mn-cs"/>
              </a:rPr>
              <a:t> has also been shown </a:t>
            </a:r>
            <a:r>
              <a:rPr lang="en-US" sz="1200" kern="1200" smtClean="0">
                <a:solidFill>
                  <a:schemeClr val="tx1"/>
                </a:solidFill>
                <a:latin typeface="+mn-lt"/>
                <a:ea typeface="+mn-ea"/>
                <a:cs typeface="+mn-cs"/>
              </a:rPr>
              <a:t>when it is </a:t>
            </a:r>
            <a:r>
              <a:rPr lang="en-US" sz="1200" kern="1200" dirty="0" smtClean="0">
                <a:solidFill>
                  <a:schemeClr val="tx1"/>
                </a:solidFill>
                <a:latin typeface="+mn-lt"/>
                <a:ea typeface="+mn-ea"/>
                <a:cs typeface="+mn-cs"/>
              </a:rPr>
              <a:t>the second most important . The bold lines indicate the approximate distribution of the monsoon-transition regions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water </a:t>
            </a:r>
            <a:r>
              <a:rPr lang="en-US" dirty="0" err="1" smtClean="0"/>
              <a:t>vapour</a:t>
            </a:r>
            <a:r>
              <a:rPr lang="en-US" dirty="0" smtClean="0"/>
              <a:t> removing effect of the </a:t>
            </a:r>
            <a:r>
              <a:rPr lang="en-US" dirty="0" err="1" smtClean="0"/>
              <a:t>Westerlies</a:t>
            </a:r>
            <a:r>
              <a:rPr lang="en-US" dirty="0" smtClean="0"/>
              <a:t>, the drying out indicated either by </a:t>
            </a:r>
            <a:r>
              <a:rPr lang="en-US" dirty="0" err="1" smtClean="0"/>
              <a:t>OLR</a:t>
            </a:r>
            <a:r>
              <a:rPr lang="en-US" dirty="0" smtClean="0"/>
              <a:t> or by evaporation, and the moistening effect from evaporation or by monsoon show up as the primary drivers of the </a:t>
            </a:r>
            <a:r>
              <a:rPr lang="en-US" dirty="0" err="1" smtClean="0"/>
              <a:t>vapour</a:t>
            </a:r>
            <a:r>
              <a:rPr lang="en-US" dirty="0" smtClean="0"/>
              <a:t> content at various locations in different months.</a:t>
            </a:r>
          </a:p>
          <a:p>
            <a:endParaRPr lang="nl-NL" dirty="0"/>
          </a:p>
        </p:txBody>
      </p:sp>
      <p:sp>
        <p:nvSpPr>
          <p:cNvPr id="4" name="Slide Number Placeholder 3"/>
          <p:cNvSpPr>
            <a:spLocks noGrp="1"/>
          </p:cNvSpPr>
          <p:nvPr>
            <p:ph type="sldNum" sz="quarter" idx="10"/>
          </p:nvPr>
        </p:nvSpPr>
        <p:spPr/>
        <p:txBody>
          <a:bodyPr/>
          <a:lstStyle/>
          <a:p>
            <a:fld id="{C73036E7-C64F-4BBA-A166-F1C193226A6A}" type="slidenum">
              <a:rPr lang="nl-NL" smtClean="0"/>
              <a:pPr/>
              <a:t>18</a:t>
            </a:fld>
            <a:endParaRPr lang="nl-NL"/>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36A67-D44E-4025-8B48-A8198EEECE5E}" type="slidenum">
              <a:rPr lang="nl-NL" smtClean="0"/>
              <a:pPr/>
              <a:t>19</a:t>
            </a:fld>
            <a:endParaRPr lang="nl-NL"/>
          </a:p>
        </p:txBody>
      </p:sp>
    </p:spTree>
    <p:extLst>
      <p:ext uri="{BB962C8B-B14F-4D97-AF65-F5344CB8AC3E}">
        <p14:creationId xmlns:p14="http://schemas.microsoft.com/office/powerpoint/2010/main" xmlns="" val="2664535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five parts in my</a:t>
            </a:r>
            <a:r>
              <a:rPr lang="en-US" baseline="0" dirty="0" smtClean="0"/>
              <a:t> talk</a:t>
            </a:r>
            <a:r>
              <a:rPr lang="en-US" dirty="0" smtClean="0"/>
              <a:t>.</a:t>
            </a:r>
            <a:endParaRPr lang="en-US" dirty="0"/>
          </a:p>
        </p:txBody>
      </p:sp>
      <p:sp>
        <p:nvSpPr>
          <p:cNvPr id="4" name="Slide Number Placeholder 3"/>
          <p:cNvSpPr>
            <a:spLocks noGrp="1"/>
          </p:cNvSpPr>
          <p:nvPr>
            <p:ph type="sldNum" sz="quarter" idx="10"/>
          </p:nvPr>
        </p:nvSpPr>
        <p:spPr/>
        <p:txBody>
          <a:bodyPr/>
          <a:lstStyle/>
          <a:p>
            <a:fld id="{23D36A67-D44E-4025-8B48-A8198EEECE5E}" type="slidenum">
              <a:rPr lang="nl-NL" smtClean="0"/>
              <a:pPr/>
              <a:t>2</a:t>
            </a:fld>
            <a:endParaRPr lang="nl-NL"/>
          </a:p>
        </p:txBody>
      </p:sp>
    </p:spTree>
    <p:extLst>
      <p:ext uri="{BB962C8B-B14F-4D97-AF65-F5344CB8AC3E}">
        <p14:creationId xmlns:p14="http://schemas.microsoft.com/office/powerpoint/2010/main" xmlns="" val="2664535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C73036E7-C64F-4BBA-A166-F1C193226A6A}" type="slidenum">
              <a:rPr lang="nl-NL" smtClean="0"/>
              <a:pPr/>
              <a:t>20</a:t>
            </a:fld>
            <a:endParaRPr lang="nl-NL"/>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dirty="0" smtClean="0"/>
              <a:t>These</a:t>
            </a:r>
            <a:r>
              <a:rPr lang="nl-NL" baseline="0" dirty="0" smtClean="0"/>
              <a:t> are results of the model selection.</a:t>
            </a:r>
          </a:p>
          <a:p>
            <a:r>
              <a:rPr lang="en-US" sz="1200" kern="1200" dirty="0" smtClean="0">
                <a:solidFill>
                  <a:schemeClr val="tx1"/>
                </a:solidFill>
                <a:latin typeface="+mn-lt"/>
                <a:ea typeface="+mn-ea"/>
                <a:cs typeface="+mn-cs"/>
              </a:rPr>
              <a:t>The black contours are coefficients of multiple correlations (R). P-values equal or larger than 0.01 are shown as green contours (%).</a:t>
            </a:r>
            <a:endParaRPr lang="nl-NL" baseline="0" dirty="0" smtClean="0"/>
          </a:p>
        </p:txBody>
      </p:sp>
      <p:sp>
        <p:nvSpPr>
          <p:cNvPr id="4" name="Slide Number Placeholder 3"/>
          <p:cNvSpPr>
            <a:spLocks noGrp="1"/>
          </p:cNvSpPr>
          <p:nvPr>
            <p:ph type="sldNum" sz="quarter" idx="10"/>
          </p:nvPr>
        </p:nvSpPr>
        <p:spPr/>
        <p:txBody>
          <a:bodyPr/>
          <a:lstStyle/>
          <a:p>
            <a:fld id="{C73036E7-C64F-4BBA-A166-F1C193226A6A}" type="slidenum">
              <a:rPr lang="nl-NL" smtClean="0"/>
              <a:pPr/>
              <a:t>22</a:t>
            </a:fld>
            <a:endParaRPr lang="nl-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36A67-D44E-4025-8B48-A8198EEECE5E}" type="slidenum">
              <a:rPr lang="nl-NL" smtClean="0"/>
              <a:pPr/>
              <a:t>3</a:t>
            </a:fld>
            <a:endParaRPr lang="nl-NL"/>
          </a:p>
        </p:txBody>
      </p:sp>
    </p:spTree>
    <p:extLst>
      <p:ext uri="{BB962C8B-B14F-4D97-AF65-F5344CB8AC3E}">
        <p14:creationId xmlns:p14="http://schemas.microsoft.com/office/powerpoint/2010/main" xmlns="" val="2664535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dirty="0" smtClean="0"/>
              <a:t>We know</a:t>
            </a:r>
            <a:r>
              <a:rPr lang="nl-NL" baseline="0" dirty="0" smtClean="0"/>
              <a:t> that water vapour is important. It provides the single largest greenhouse effect on the Earth’s climate. The latent heat released during its condensation significantly affects the atmospheric circulations.</a:t>
            </a:r>
          </a:p>
          <a:p>
            <a:r>
              <a:rPr lang="nl-NL" dirty="0" smtClean="0"/>
              <a:t>Since water vapour</a:t>
            </a:r>
            <a:r>
              <a:rPr lang="nl-NL" baseline="0" dirty="0" smtClean="0"/>
              <a:t> is quite important, we may also want to know ...</a:t>
            </a:r>
            <a:endParaRPr lang="nl-NL" dirty="0" smtClean="0"/>
          </a:p>
        </p:txBody>
      </p:sp>
      <p:sp>
        <p:nvSpPr>
          <p:cNvPr id="4" name="Slide Number Placeholder 3"/>
          <p:cNvSpPr>
            <a:spLocks noGrp="1"/>
          </p:cNvSpPr>
          <p:nvPr>
            <p:ph type="sldNum" sz="quarter" idx="10"/>
          </p:nvPr>
        </p:nvSpPr>
        <p:spPr/>
        <p:txBody>
          <a:bodyPr/>
          <a:lstStyle/>
          <a:p>
            <a:fld id="{C73036E7-C64F-4BBA-A166-F1C193226A6A}" type="slidenum">
              <a:rPr lang="nl-NL" smtClean="0"/>
              <a:pPr/>
              <a:t>4</a:t>
            </a:fld>
            <a:endParaRPr lang="nl-N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D36A67-D44E-4025-8B48-A8198EEECE5E}" type="slidenum">
              <a:rPr lang="nl-NL" smtClean="0"/>
              <a:pPr/>
              <a:t>5</a:t>
            </a:fld>
            <a:endParaRPr lang="nl-NL"/>
          </a:p>
        </p:txBody>
      </p:sp>
    </p:spTree>
    <p:extLst>
      <p:ext uri="{BB962C8B-B14F-4D97-AF65-F5344CB8AC3E}">
        <p14:creationId xmlns:p14="http://schemas.microsoft.com/office/powerpoint/2010/main" xmlns="" val="2664535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We investigate the relationships between summer time column water </a:t>
            </a:r>
            <a:r>
              <a:rPr lang="en-US" sz="1200" kern="1200" dirty="0" err="1" smtClean="0">
                <a:solidFill>
                  <a:schemeClr val="tx1"/>
                </a:solidFill>
                <a:latin typeface="+mn-lt"/>
                <a:ea typeface="+mn-ea"/>
                <a:cs typeface="+mn-cs"/>
              </a:rPr>
              <a:t>vapour</a:t>
            </a:r>
            <a:r>
              <a:rPr lang="en-US" sz="1200" kern="1200" dirty="0" smtClean="0">
                <a:solidFill>
                  <a:schemeClr val="tx1"/>
                </a:solidFill>
                <a:latin typeface="+mn-lt"/>
                <a:ea typeface="+mn-ea"/>
                <a:cs typeface="+mn-cs"/>
              </a:rPr>
              <a:t> (CWV) and seven climatic variables.</a:t>
            </a:r>
            <a:r>
              <a:rPr lang="en-US"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These variables describe both water </a:t>
            </a:r>
            <a:r>
              <a:rPr lang="en-US" sz="1200" kern="1200" dirty="0" err="1" smtClean="0">
                <a:solidFill>
                  <a:schemeClr val="tx1"/>
                </a:solidFill>
                <a:latin typeface="+mn-lt"/>
                <a:ea typeface="+mn-ea"/>
                <a:cs typeface="+mn-cs"/>
              </a:rPr>
              <a:t>vapour</a:t>
            </a:r>
            <a:r>
              <a:rPr lang="en-US" sz="1200" kern="1200" dirty="0" smtClean="0">
                <a:solidFill>
                  <a:schemeClr val="tx1"/>
                </a:solidFill>
                <a:latin typeface="+mn-lt"/>
                <a:ea typeface="+mn-ea"/>
                <a:cs typeface="+mn-cs"/>
              </a:rPr>
              <a:t> supply and the sustaining processes. </a:t>
            </a:r>
          </a:p>
          <a:p>
            <a:r>
              <a:rPr lang="en-US" sz="1200" kern="1200" dirty="0" smtClean="0">
                <a:solidFill>
                  <a:schemeClr val="tx1"/>
                </a:solidFill>
                <a:latin typeface="+mn-lt"/>
                <a:ea typeface="+mn-ea"/>
                <a:cs typeface="+mn-cs"/>
              </a:rPr>
              <a:t>For example, winds can blow water </a:t>
            </a:r>
            <a:r>
              <a:rPr lang="en-US" sz="1200" kern="1200" dirty="0" err="1" smtClean="0">
                <a:solidFill>
                  <a:schemeClr val="tx1"/>
                </a:solidFill>
                <a:latin typeface="+mn-lt"/>
                <a:ea typeface="+mn-ea"/>
                <a:cs typeface="+mn-cs"/>
              </a:rPr>
              <a:t>vapour</a:t>
            </a:r>
            <a:r>
              <a:rPr lang="en-US" sz="1200" kern="1200" dirty="0" smtClean="0">
                <a:solidFill>
                  <a:schemeClr val="tx1"/>
                </a:solidFill>
                <a:latin typeface="+mn-lt"/>
                <a:ea typeface="+mn-ea"/>
                <a:cs typeface="+mn-cs"/>
              </a:rPr>
              <a:t> into a</a:t>
            </a:r>
            <a:r>
              <a:rPr lang="en-US" sz="1200" kern="1200" baseline="0" dirty="0" smtClean="0">
                <a:solidFill>
                  <a:schemeClr val="tx1"/>
                </a:solidFill>
                <a:latin typeface="+mn-lt"/>
                <a:ea typeface="+mn-ea"/>
                <a:cs typeface="+mn-cs"/>
              </a:rPr>
              <a:t> region, they can also blow water </a:t>
            </a:r>
            <a:r>
              <a:rPr lang="en-US" sz="1200" kern="1200" baseline="0" dirty="0" err="1" smtClean="0">
                <a:solidFill>
                  <a:schemeClr val="tx1"/>
                </a:solidFill>
                <a:latin typeface="+mn-lt"/>
                <a:ea typeface="+mn-ea"/>
                <a:cs typeface="+mn-cs"/>
              </a:rPr>
              <a:t>vapour</a:t>
            </a:r>
            <a:r>
              <a:rPr lang="en-US" sz="1200" kern="1200" baseline="0" dirty="0" smtClean="0">
                <a:solidFill>
                  <a:schemeClr val="tx1"/>
                </a:solidFill>
                <a:latin typeface="+mn-lt"/>
                <a:ea typeface="+mn-ea"/>
                <a:cs typeface="+mn-cs"/>
              </a:rPr>
              <a:t> away from a region. These are supply and remove processes.</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We use grid</a:t>
            </a:r>
            <a:r>
              <a:rPr lang="en-US" sz="1200" kern="1200" baseline="0" dirty="0" smtClean="0">
                <a:solidFill>
                  <a:schemeClr val="tx1"/>
                </a:solidFill>
                <a:latin typeface="+mn-lt"/>
                <a:ea typeface="+mn-ea"/>
                <a:cs typeface="+mn-cs"/>
              </a:rPr>
              <a:t> data of resolution at </a:t>
            </a:r>
            <a:r>
              <a:rPr lang="en-US" dirty="0" smtClean="0"/>
              <a:t>2.5° × 2.5°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73036E7-C64F-4BBA-A166-F1C193226A6A}" type="slidenum">
              <a:rPr lang="nl-NL" smtClean="0"/>
              <a:pPr/>
              <a:t>6</a:t>
            </a:fld>
            <a:endParaRPr lang="nl-N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dirty="0" smtClean="0"/>
              <a:t>For the first purpose,</a:t>
            </a:r>
            <a:r>
              <a:rPr lang="nl-NL" baseline="0" dirty="0" smtClean="0"/>
              <a:t> </a:t>
            </a:r>
            <a:r>
              <a:rPr lang="nl-NL" dirty="0" smtClean="0"/>
              <a:t>We</a:t>
            </a:r>
            <a:r>
              <a:rPr lang="nl-NL" baseline="0" dirty="0" smtClean="0"/>
              <a:t> use stepwise regression analysis to select variables important to the vapour content for each grid over the EASM region;</a:t>
            </a:r>
          </a:p>
          <a:p>
            <a:r>
              <a:rPr lang="nl-NL" dirty="0" smtClean="0"/>
              <a:t>For the second purpose, we</a:t>
            </a:r>
            <a:r>
              <a:rPr lang="nl-NL" baseline="0" dirty="0" smtClean="0"/>
              <a:t>  use </a:t>
            </a:r>
            <a:r>
              <a:rPr lang="en-US" sz="1200" kern="1200" dirty="0" smtClean="0">
                <a:solidFill>
                  <a:schemeClr val="tx1"/>
                </a:solidFill>
                <a:latin typeface="+mn-lt"/>
                <a:ea typeface="+mn-ea"/>
                <a:cs typeface="+mn-cs"/>
              </a:rPr>
              <a:t>the proportional marginal variance decomposition (PMVD) method to compare the importance of the selected</a:t>
            </a:r>
            <a:r>
              <a:rPr lang="en-US" sz="1200" kern="1200" baseline="0" dirty="0" smtClean="0">
                <a:solidFill>
                  <a:schemeClr val="tx1"/>
                </a:solidFill>
                <a:latin typeface="+mn-lt"/>
                <a:ea typeface="+mn-ea"/>
                <a:cs typeface="+mn-cs"/>
              </a:rPr>
              <a:t> variables.</a:t>
            </a:r>
          </a:p>
        </p:txBody>
      </p:sp>
      <p:sp>
        <p:nvSpPr>
          <p:cNvPr id="4" name="Slide Number Placeholder 3"/>
          <p:cNvSpPr>
            <a:spLocks noGrp="1"/>
          </p:cNvSpPr>
          <p:nvPr>
            <p:ph type="sldNum" sz="quarter" idx="10"/>
          </p:nvPr>
        </p:nvSpPr>
        <p:spPr/>
        <p:txBody>
          <a:bodyPr/>
          <a:lstStyle/>
          <a:p>
            <a:fld id="{C73036E7-C64F-4BBA-A166-F1C193226A6A}" type="slidenum">
              <a:rPr lang="nl-NL" smtClean="0"/>
              <a:pPr/>
              <a:t>7</a:t>
            </a:fld>
            <a:endParaRPr lang="nl-N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t>
            </a:r>
            <a:r>
              <a:rPr lang="en-US" smtClean="0"/>
              <a:t>are five </a:t>
            </a:r>
            <a:r>
              <a:rPr lang="en-US" dirty="0" smtClean="0"/>
              <a:t>parts in my</a:t>
            </a:r>
            <a:r>
              <a:rPr lang="en-US" baseline="0" dirty="0" smtClean="0"/>
              <a:t> talk</a:t>
            </a:r>
            <a:r>
              <a:rPr lang="en-US" dirty="0" smtClean="0"/>
              <a:t>.</a:t>
            </a:r>
            <a:endParaRPr lang="en-US" dirty="0"/>
          </a:p>
        </p:txBody>
      </p:sp>
      <p:sp>
        <p:nvSpPr>
          <p:cNvPr id="4" name="Slide Number Placeholder 3"/>
          <p:cNvSpPr>
            <a:spLocks noGrp="1"/>
          </p:cNvSpPr>
          <p:nvPr>
            <p:ph type="sldNum" sz="quarter" idx="10"/>
          </p:nvPr>
        </p:nvSpPr>
        <p:spPr/>
        <p:txBody>
          <a:bodyPr/>
          <a:lstStyle/>
          <a:p>
            <a:fld id="{23D36A67-D44E-4025-8B48-A8198EEECE5E}" type="slidenum">
              <a:rPr lang="nl-NL" smtClean="0"/>
              <a:pPr/>
              <a:t>8</a:t>
            </a:fld>
            <a:endParaRPr lang="nl-NL"/>
          </a:p>
        </p:txBody>
      </p:sp>
    </p:spTree>
    <p:extLst>
      <p:ext uri="{BB962C8B-B14F-4D97-AF65-F5344CB8AC3E}">
        <p14:creationId xmlns:p14="http://schemas.microsoft.com/office/powerpoint/2010/main" xmlns="" val="2664535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This figure shows relationships between </a:t>
            </a:r>
            <a:r>
              <a:rPr lang="en-US" sz="1200" kern="1200" baseline="0" dirty="0" err="1" smtClean="0">
                <a:solidFill>
                  <a:schemeClr val="tx1"/>
                </a:solidFill>
                <a:latin typeface="+mn-lt"/>
                <a:ea typeface="+mn-ea"/>
                <a:cs typeface="+mn-cs"/>
              </a:rPr>
              <a:t>uwinds</a:t>
            </a:r>
            <a:r>
              <a:rPr lang="en-US" sz="1200" kern="1200" baseline="0" dirty="0" smtClean="0">
                <a:solidFill>
                  <a:schemeClr val="tx1"/>
                </a:solidFill>
                <a:latin typeface="+mn-lt"/>
                <a:ea typeface="+mn-ea"/>
                <a:cs typeface="+mn-cs"/>
              </a:rPr>
              <a:t> and </a:t>
            </a:r>
            <a:r>
              <a:rPr lang="en-US" sz="1200" kern="1200" baseline="0" dirty="0" err="1" smtClean="0">
                <a:solidFill>
                  <a:schemeClr val="tx1"/>
                </a:solidFill>
                <a:latin typeface="+mn-lt"/>
                <a:ea typeface="+mn-ea"/>
                <a:cs typeface="+mn-cs"/>
              </a:rPr>
              <a:t>CWV</a:t>
            </a:r>
            <a:r>
              <a:rPr lang="en-US" sz="1200" kern="1200" baseline="0" dirty="0" smtClean="0">
                <a:solidFill>
                  <a:schemeClr val="tx1"/>
                </a:solidFill>
                <a:latin typeface="+mn-lt"/>
                <a:ea typeface="+mn-ea"/>
                <a:cs typeface="+mn-cs"/>
              </a:rPr>
              <a:t> in May.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Regions with a letter U indicate </a:t>
            </a:r>
            <a:r>
              <a:rPr lang="en-US" sz="1200" kern="1200" baseline="0" dirty="0" err="1" smtClean="0">
                <a:solidFill>
                  <a:schemeClr val="tx1"/>
                </a:solidFill>
                <a:latin typeface="+mn-lt"/>
                <a:ea typeface="+mn-ea"/>
                <a:cs typeface="+mn-cs"/>
              </a:rPr>
              <a:t>uwind</a:t>
            </a:r>
            <a:r>
              <a:rPr lang="en-US" sz="1200" kern="1200" baseline="0" dirty="0" smtClean="0">
                <a:solidFill>
                  <a:schemeClr val="tx1"/>
                </a:solidFill>
                <a:latin typeface="+mn-lt"/>
                <a:ea typeface="+mn-ea"/>
                <a:cs typeface="+mn-cs"/>
              </a:rPr>
              <a:t> is important for the CWV, without the letter U means </a:t>
            </a:r>
            <a:r>
              <a:rPr lang="en-US" sz="1200" kern="1200" baseline="0" dirty="0" err="1" smtClean="0">
                <a:solidFill>
                  <a:schemeClr val="tx1"/>
                </a:solidFill>
                <a:latin typeface="+mn-lt"/>
                <a:ea typeface="+mn-ea"/>
                <a:cs typeface="+mn-cs"/>
              </a:rPr>
              <a:t>uwind</a:t>
            </a:r>
            <a:r>
              <a:rPr lang="en-US" sz="1200" kern="1200" baseline="0" dirty="0" smtClean="0">
                <a:solidFill>
                  <a:schemeClr val="tx1"/>
                </a:solidFill>
                <a:latin typeface="+mn-lt"/>
                <a:ea typeface="+mn-ea"/>
                <a:cs typeface="+mn-cs"/>
              </a:rPr>
              <a:t> is not important.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Red </a:t>
            </a:r>
            <a:r>
              <a:rPr lang="en-US" sz="1200" kern="1200" baseline="0" dirty="0" err="1" smtClean="0">
                <a:solidFill>
                  <a:schemeClr val="tx1"/>
                </a:solidFill>
                <a:latin typeface="+mn-lt"/>
                <a:ea typeface="+mn-ea"/>
                <a:cs typeface="+mn-cs"/>
              </a:rPr>
              <a:t>colour</a:t>
            </a:r>
            <a:r>
              <a:rPr lang="en-US" sz="1200" kern="1200" baseline="0" dirty="0" smtClean="0">
                <a:solidFill>
                  <a:schemeClr val="tx1"/>
                </a:solidFill>
                <a:latin typeface="+mn-lt"/>
                <a:ea typeface="+mn-ea"/>
                <a:cs typeface="+mn-cs"/>
              </a:rPr>
              <a:t> of the letter U indicates negative relationship and blue indicates positive.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To understand these outputs better, we need some basic ideas about the East Asian summer monsoon.</a:t>
            </a:r>
            <a:endParaRPr lang="en-US" sz="1200" kern="1200" dirty="0" smtClean="0">
              <a:solidFill>
                <a:schemeClr val="tx1"/>
              </a:solidFill>
              <a:latin typeface="+mn-lt"/>
              <a:ea typeface="+mn-ea"/>
              <a:cs typeface="+mn-cs"/>
            </a:endParaRPr>
          </a:p>
          <a:p>
            <a:endParaRPr lang="nl-NL" dirty="0"/>
          </a:p>
        </p:txBody>
      </p:sp>
      <p:sp>
        <p:nvSpPr>
          <p:cNvPr id="4" name="Slide Number Placeholder 3"/>
          <p:cNvSpPr>
            <a:spLocks noGrp="1"/>
          </p:cNvSpPr>
          <p:nvPr>
            <p:ph type="sldNum" sz="quarter" idx="10"/>
          </p:nvPr>
        </p:nvSpPr>
        <p:spPr/>
        <p:txBody>
          <a:bodyPr/>
          <a:lstStyle/>
          <a:p>
            <a:fld id="{C73036E7-C64F-4BBA-A166-F1C193226A6A}" type="slidenum">
              <a:rPr lang="nl-NL" smtClean="0"/>
              <a:pPr/>
              <a:t>9</a:t>
            </a:fld>
            <a:endParaRPr lang="nl-N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2016/10/25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2016/10/25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2016/10/25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2016/10/25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2016/10/25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2016/10/25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2016/10/25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2016/10/25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2016/10/25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2016/10/25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2016/10/25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2016/10/25</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Lintao_Li\Desktop\Spain\Li\Monsoon%20branches.m4v" TargetMode="External"/><Relationship Id="rId1" Type="http://schemas.openxmlformats.org/officeDocument/2006/relationships/video" Target="file:///C:\Users\Lintao_Li\Desktop\Spain\Li\Summer-Conditions.m4v" TargetMode="Externa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2844" y="2071678"/>
            <a:ext cx="8858312" cy="1470025"/>
          </a:xfrm>
        </p:spPr>
        <p:txBody>
          <a:bodyPr>
            <a:normAutofit fontScale="90000"/>
          </a:bodyPr>
          <a:lstStyle/>
          <a:p>
            <a:r>
              <a:rPr lang="en-US" b="1" dirty="0" smtClean="0"/>
              <a:t>The relationship between column water </a:t>
            </a:r>
            <a:r>
              <a:rPr lang="en-US" b="1" dirty="0" err="1" smtClean="0"/>
              <a:t>vapour</a:t>
            </a:r>
            <a:r>
              <a:rPr lang="en-US" b="1" dirty="0" smtClean="0"/>
              <a:t> and climatic variables in the East Asian summer monsoon (EASM) region</a:t>
            </a:r>
            <a:r>
              <a:rPr lang="nl-NL" dirty="0" smtClean="0"/>
              <a:t/>
            </a:r>
            <a:br>
              <a:rPr lang="nl-NL" dirty="0" smtClean="0"/>
            </a:br>
            <a:r>
              <a:rPr lang="nl-NL" dirty="0" smtClean="0"/>
              <a:t/>
            </a:r>
            <a:br>
              <a:rPr lang="nl-NL" dirty="0" smtClean="0"/>
            </a:br>
            <a:endParaRPr lang="nl-NL" dirty="0"/>
          </a:p>
        </p:txBody>
      </p:sp>
      <p:sp>
        <p:nvSpPr>
          <p:cNvPr id="3" name="Subtitle 2"/>
          <p:cNvSpPr>
            <a:spLocks noGrp="1"/>
          </p:cNvSpPr>
          <p:nvPr>
            <p:ph type="subTitle" idx="1"/>
          </p:nvPr>
        </p:nvSpPr>
        <p:spPr>
          <a:xfrm>
            <a:off x="1428728" y="4286256"/>
            <a:ext cx="6400800" cy="1752600"/>
          </a:xfrm>
        </p:spPr>
        <p:txBody>
          <a:bodyPr/>
          <a:lstStyle/>
          <a:p>
            <a:pPr>
              <a:lnSpc>
                <a:spcPts val="2240"/>
              </a:lnSpc>
              <a:spcAft>
                <a:spcPts val="1200"/>
              </a:spcAft>
            </a:pPr>
            <a:r>
              <a:rPr lang="en-US" dirty="0" err="1" smtClean="0">
                <a:solidFill>
                  <a:schemeClr val="tx1"/>
                </a:solidFill>
              </a:rPr>
              <a:t>Lintao</a:t>
            </a:r>
            <a:r>
              <a:rPr lang="en-US" dirty="0" smtClean="0">
                <a:solidFill>
                  <a:schemeClr val="tx1"/>
                </a:solidFill>
              </a:rPr>
              <a:t> Li,</a:t>
            </a:r>
            <a:r>
              <a:rPr lang="en-US" baseline="30000" dirty="0" smtClean="0">
                <a:solidFill>
                  <a:schemeClr val="tx1"/>
                </a:solidFill>
              </a:rPr>
              <a:t> </a:t>
            </a:r>
            <a:r>
              <a:rPr lang="en-US" dirty="0" err="1" smtClean="0">
                <a:solidFill>
                  <a:schemeClr val="tx1"/>
                </a:solidFill>
              </a:rPr>
              <a:t>Albertus</a:t>
            </a:r>
            <a:r>
              <a:rPr lang="en-US" dirty="0" smtClean="0">
                <a:solidFill>
                  <a:schemeClr val="tx1"/>
                </a:solidFill>
              </a:rPr>
              <a:t> J. Dolman</a:t>
            </a:r>
            <a:endParaRPr lang="en-US" baseline="30000" dirty="0" smtClean="0">
              <a:solidFill>
                <a:schemeClr val="tx1"/>
              </a:solidFill>
            </a:endParaRPr>
          </a:p>
          <a:p>
            <a:pPr>
              <a:lnSpc>
                <a:spcPts val="2240"/>
              </a:lnSpc>
            </a:pPr>
            <a:r>
              <a:rPr lang="en-US" sz="2800" dirty="0" smtClean="0">
                <a:solidFill>
                  <a:schemeClr val="tx1"/>
                </a:solidFill>
              </a:rPr>
              <a:t>VU University Amsterdam</a:t>
            </a:r>
          </a:p>
          <a:p>
            <a:pPr>
              <a:lnSpc>
                <a:spcPts val="2240"/>
              </a:lnSpc>
            </a:pPr>
            <a:r>
              <a:rPr lang="en-US" sz="2800" dirty="0" smtClean="0">
                <a:solidFill>
                  <a:schemeClr val="tx1"/>
                </a:solidFill>
              </a:rPr>
              <a:t>l.li@vu.nl</a:t>
            </a:r>
            <a:endParaRPr lang="nl-NL" sz="2800" dirty="0">
              <a:solidFill>
                <a:schemeClr val="tx1"/>
              </a:solidFill>
            </a:endParaRPr>
          </a:p>
        </p:txBody>
      </p:sp>
      <p:pic>
        <p:nvPicPr>
          <p:cNvPr id="1026" name="Picture 2" descr="C:\MAC_BackUp\little-work\会议\VUlogo_NL_Wit_HR_RGB_tcm289-201376.png"/>
          <p:cNvPicPr>
            <a:picLocks noChangeAspect="1" noChangeArrowheads="1"/>
          </p:cNvPicPr>
          <p:nvPr/>
        </p:nvPicPr>
        <p:blipFill>
          <a:blip r:embed="rId3"/>
          <a:srcRect/>
          <a:stretch>
            <a:fillRect/>
          </a:stretch>
        </p:blipFill>
        <p:spPr bwMode="auto">
          <a:xfrm>
            <a:off x="6643702" y="6113898"/>
            <a:ext cx="2500298" cy="74410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dirty="0"/>
          </a:p>
        </p:txBody>
      </p:sp>
      <p:pic>
        <p:nvPicPr>
          <p:cNvPr id="1029" name="Picture 5" descr="C:\MAC_BackUp\code-Paper_I\Fig5\summer-cluster_traj_overlay.jpg"/>
          <p:cNvPicPr>
            <a:picLocks noGrp="1" noChangeAspect="1" noChangeArrowheads="1"/>
          </p:cNvPicPr>
          <p:nvPr>
            <p:ph idx="1"/>
          </p:nvPr>
        </p:nvPicPr>
        <p:blipFill>
          <a:blip r:embed="rId5" cstate="print"/>
          <a:srcRect t="26374" b="24175"/>
          <a:stretch>
            <a:fillRect/>
          </a:stretch>
        </p:blipFill>
        <p:spPr bwMode="auto">
          <a:xfrm>
            <a:off x="857224" y="3429000"/>
            <a:ext cx="6500834" cy="3214710"/>
          </a:xfrm>
          <a:prstGeom prst="rect">
            <a:avLst/>
          </a:prstGeom>
          <a:noFill/>
        </p:spPr>
      </p:pic>
      <p:pic>
        <p:nvPicPr>
          <p:cNvPr id="11" name="Summer-Conditions.m4v">
            <a:hlinkClick r:id="" action="ppaction://media"/>
          </p:cNvPr>
          <p:cNvPicPr>
            <a:picLocks noRot="1" noChangeAspect="1"/>
          </p:cNvPicPr>
          <p:nvPr>
            <a:videoFile r:link="rId1"/>
          </p:nvPr>
        </p:nvPicPr>
        <p:blipFill>
          <a:blip r:embed="rId6"/>
          <a:stretch>
            <a:fillRect/>
          </a:stretch>
        </p:blipFill>
        <p:spPr>
          <a:xfrm>
            <a:off x="71405" y="71430"/>
            <a:ext cx="4381509" cy="3286132"/>
          </a:xfrm>
          <a:prstGeom prst="rect">
            <a:avLst/>
          </a:prstGeom>
        </p:spPr>
      </p:pic>
      <p:pic>
        <p:nvPicPr>
          <p:cNvPr id="12" name="Monsoon branches.m4v">
            <a:hlinkClick r:id="" action="ppaction://media"/>
          </p:cNvPr>
          <p:cNvPicPr>
            <a:picLocks noRot="1" noChangeAspect="1"/>
          </p:cNvPicPr>
          <p:nvPr>
            <a:videoFile r:link="rId2"/>
          </p:nvPr>
        </p:nvPicPr>
        <p:blipFill>
          <a:blip r:embed="rId6"/>
          <a:stretch>
            <a:fillRect/>
          </a:stretch>
        </p:blipFill>
        <p:spPr>
          <a:xfrm>
            <a:off x="4571999" y="71414"/>
            <a:ext cx="4381531" cy="3286148"/>
          </a:xfrm>
          <a:prstGeom prst="rect">
            <a:avLst/>
          </a:prstGeom>
        </p:spPr>
      </p:pic>
      <p:sp>
        <p:nvSpPr>
          <p:cNvPr id="13" name="Rectangle 12"/>
          <p:cNvSpPr/>
          <p:nvPr/>
        </p:nvSpPr>
        <p:spPr>
          <a:xfrm>
            <a:off x="6357950" y="6488692"/>
            <a:ext cx="2865913" cy="369332"/>
          </a:xfrm>
          <a:prstGeom prst="rect">
            <a:avLst/>
          </a:prstGeom>
        </p:spPr>
        <p:txBody>
          <a:bodyPr wrap="none">
            <a:spAutoFit/>
          </a:bodyPr>
          <a:lstStyle/>
          <a:p>
            <a:r>
              <a:rPr lang="en-US" dirty="0" smtClean="0"/>
              <a:t>Li L, Dolman A J, </a:t>
            </a:r>
            <a:r>
              <a:rPr lang="en-US" dirty="0" err="1" smtClean="0"/>
              <a:t>Xu</a:t>
            </a:r>
            <a:r>
              <a:rPr lang="en-US" dirty="0" smtClean="0"/>
              <a:t> Z (2016) </a:t>
            </a:r>
            <a:endParaRPr lang="nl-NL"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11"/>
                </p:tgtEl>
              </p:cMediaNode>
            </p:video>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1"/>
                                        </p:tgtEl>
                                      </p:cBhvr>
                                    </p:cmd>
                                  </p:childTnLst>
                                </p:cTn>
                              </p:par>
                            </p:childTnLst>
                          </p:cTn>
                        </p:par>
                      </p:childTnLst>
                    </p:cTn>
                  </p:par>
                </p:childTnLst>
              </p:cTn>
              <p:nextCondLst>
                <p:cond evt="onClick" delay="0">
                  <p:tgtEl>
                    <p:spTgt spid="11"/>
                  </p:tgtEl>
                </p:cond>
              </p:nextCondLst>
            </p:seq>
            <p:video>
              <p:cMediaNode>
                <p:cTn id="16" fill="hold" display="0">
                  <p:stCondLst>
                    <p:cond delay="indefinite"/>
                  </p:stCondLst>
                  <p:endCondLst>
                    <p:cond evt="onNext" delay="0">
                      <p:tgtEl>
                        <p:sldTgt/>
                      </p:tgtEl>
                    </p:cond>
                    <p:cond evt="onPrev" delay="0">
                      <p:tgtEl>
                        <p:sldTgt/>
                      </p:tgtEl>
                    </p:cond>
                  </p:endCondLst>
                </p:cTn>
                <p:tgtEl>
                  <p:spTgt spid="12"/>
                </p:tgtEl>
              </p:cMediaNode>
            </p:video>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71462"/>
            <a:ext cx="8143900" cy="1154098"/>
          </a:xfrm>
        </p:spPr>
        <p:txBody>
          <a:bodyPr>
            <a:normAutofit/>
          </a:bodyPr>
          <a:lstStyle/>
          <a:p>
            <a:r>
              <a:rPr lang="en-US" dirty="0" smtClean="0"/>
              <a:t>zonal wind component (U)</a:t>
            </a:r>
            <a:endParaRPr lang="nl-NL" dirty="0"/>
          </a:p>
        </p:txBody>
      </p:sp>
      <p:pic>
        <p:nvPicPr>
          <p:cNvPr id="3082" name="Picture 10" descr="C:\MAC_BackUp\little-work\会议\2016\Spain\Li\Fig\section-3_Fig_U_May.jpeg"/>
          <p:cNvPicPr>
            <a:picLocks noGrp="1" noChangeAspect="1" noChangeArrowheads="1"/>
          </p:cNvPicPr>
          <p:nvPr>
            <p:ph idx="1"/>
          </p:nvPr>
        </p:nvPicPr>
        <p:blipFill>
          <a:blip r:embed="rId3" cstate="print"/>
          <a:srcRect l="10869" t="6521" r="13044" b="6522"/>
          <a:stretch>
            <a:fillRect/>
          </a:stretch>
        </p:blipFill>
        <p:spPr bwMode="auto">
          <a:xfrm>
            <a:off x="-32" y="785794"/>
            <a:ext cx="4375577" cy="5000660"/>
          </a:xfrm>
          <a:prstGeom prst="rect">
            <a:avLst/>
          </a:prstGeom>
          <a:noFill/>
        </p:spPr>
      </p:pic>
      <p:pic>
        <p:nvPicPr>
          <p:cNvPr id="15" name="Picture 2" descr="C:\MAC_BackUp\little-work\会议\2016\Spain\Li\Fig\section-3_Fig_U_June.jpeg"/>
          <p:cNvPicPr>
            <a:picLocks noChangeAspect="1" noChangeArrowheads="1"/>
          </p:cNvPicPr>
          <p:nvPr/>
        </p:nvPicPr>
        <p:blipFill>
          <a:blip r:embed="rId4" cstate="print"/>
          <a:srcRect l="11032" t="6227" r="12847" b="6619"/>
          <a:stretch>
            <a:fillRect/>
          </a:stretch>
        </p:blipFill>
        <p:spPr bwMode="auto">
          <a:xfrm>
            <a:off x="214282" y="1071546"/>
            <a:ext cx="4376709" cy="5011013"/>
          </a:xfrm>
          <a:prstGeom prst="rect">
            <a:avLst/>
          </a:prstGeom>
          <a:noFill/>
        </p:spPr>
      </p:pic>
      <p:pic>
        <p:nvPicPr>
          <p:cNvPr id="16" name="Picture 3" descr="C:\MAC_BackUp\little-work\会议\2016\Spain\Li\Fig\section-3_Fig_U_July.jpeg"/>
          <p:cNvPicPr>
            <a:picLocks noChangeAspect="1" noChangeArrowheads="1"/>
          </p:cNvPicPr>
          <p:nvPr/>
        </p:nvPicPr>
        <p:blipFill>
          <a:blip r:embed="rId5" cstate="print"/>
          <a:srcRect l="11416" t="6227" r="12822" b="6596"/>
          <a:stretch>
            <a:fillRect/>
          </a:stretch>
        </p:blipFill>
        <p:spPr bwMode="auto">
          <a:xfrm>
            <a:off x="357158" y="1357298"/>
            <a:ext cx="4345811" cy="5000660"/>
          </a:xfrm>
          <a:prstGeom prst="rect">
            <a:avLst/>
          </a:prstGeom>
          <a:noFill/>
        </p:spPr>
      </p:pic>
      <p:pic>
        <p:nvPicPr>
          <p:cNvPr id="17" name="Picture 4" descr="C:\MAC_BackUp\little-work\会议\2016\Spain\Li\Fig\section-3_Fig_U_Aug.jpeg"/>
          <p:cNvPicPr>
            <a:picLocks noChangeAspect="1" noChangeArrowheads="1"/>
          </p:cNvPicPr>
          <p:nvPr/>
        </p:nvPicPr>
        <p:blipFill>
          <a:blip r:embed="rId6" cstate="print"/>
          <a:srcRect l="11049" t="6314" r="13188" b="6874"/>
          <a:stretch>
            <a:fillRect/>
          </a:stretch>
        </p:blipFill>
        <p:spPr bwMode="auto">
          <a:xfrm>
            <a:off x="428596" y="1643050"/>
            <a:ext cx="4364213" cy="5000660"/>
          </a:xfrm>
          <a:prstGeom prst="rect">
            <a:avLst/>
          </a:prstGeom>
          <a:noFill/>
        </p:spPr>
      </p:pic>
      <p:sp>
        <p:nvSpPr>
          <p:cNvPr id="7" name="矩形 6"/>
          <p:cNvSpPr/>
          <p:nvPr/>
        </p:nvSpPr>
        <p:spPr>
          <a:xfrm>
            <a:off x="4857752" y="2175586"/>
            <a:ext cx="4286280" cy="3539430"/>
          </a:xfrm>
          <a:prstGeom prst="rect">
            <a:avLst/>
          </a:prstGeom>
        </p:spPr>
        <p:txBody>
          <a:bodyPr wrap="square">
            <a:spAutoFit/>
          </a:bodyPr>
          <a:lstStyle/>
          <a:p>
            <a:r>
              <a:rPr lang="en-US" sz="3200" dirty="0" smtClean="0"/>
              <a:t>Zonal wind can either contribute water </a:t>
            </a:r>
            <a:r>
              <a:rPr lang="en-US" sz="3200" dirty="0" err="1" smtClean="0"/>
              <a:t>vapour</a:t>
            </a:r>
            <a:r>
              <a:rPr lang="en-US" sz="3200" dirty="0" smtClean="0"/>
              <a:t> to or remove from the atmosphere, depending on its position and thus its character in the general circulations</a:t>
            </a:r>
            <a:r>
              <a:rPr lang="en-US" dirty="0" smtClean="0"/>
              <a:t>.</a:t>
            </a:r>
            <a:endParaRPr lang="zh-CN" altLang="en-US" dirty="0"/>
          </a:p>
        </p:txBody>
      </p:sp>
      <p:sp>
        <p:nvSpPr>
          <p:cNvPr id="10" name="任意多边形 9"/>
          <p:cNvSpPr/>
          <p:nvPr/>
        </p:nvSpPr>
        <p:spPr>
          <a:xfrm>
            <a:off x="1030514" y="2061029"/>
            <a:ext cx="3265715" cy="3062514"/>
          </a:xfrm>
          <a:custGeom>
            <a:avLst/>
            <a:gdLst>
              <a:gd name="connsiteX0" fmla="*/ 0 w 3265715"/>
              <a:gd name="connsiteY0" fmla="*/ 3062514 h 3062514"/>
              <a:gd name="connsiteX1" fmla="*/ 14515 w 3265715"/>
              <a:gd name="connsiteY1" fmla="*/ 2902857 h 3062514"/>
              <a:gd name="connsiteX2" fmla="*/ 72572 w 3265715"/>
              <a:gd name="connsiteY2" fmla="*/ 2786742 h 3062514"/>
              <a:gd name="connsiteX3" fmla="*/ 101600 w 3265715"/>
              <a:gd name="connsiteY3" fmla="*/ 2714171 h 3062514"/>
              <a:gd name="connsiteX4" fmla="*/ 145143 w 3265715"/>
              <a:gd name="connsiteY4" fmla="*/ 2656114 h 3062514"/>
              <a:gd name="connsiteX5" fmla="*/ 188686 w 3265715"/>
              <a:gd name="connsiteY5" fmla="*/ 2583542 h 3062514"/>
              <a:gd name="connsiteX6" fmla="*/ 246743 w 3265715"/>
              <a:gd name="connsiteY6" fmla="*/ 2496457 h 3062514"/>
              <a:gd name="connsiteX7" fmla="*/ 304800 w 3265715"/>
              <a:gd name="connsiteY7" fmla="*/ 2380342 h 3062514"/>
              <a:gd name="connsiteX8" fmla="*/ 333829 w 3265715"/>
              <a:gd name="connsiteY8" fmla="*/ 2293257 h 3062514"/>
              <a:gd name="connsiteX9" fmla="*/ 362857 w 3265715"/>
              <a:gd name="connsiteY9" fmla="*/ 2249714 h 3062514"/>
              <a:gd name="connsiteX10" fmla="*/ 435429 w 3265715"/>
              <a:gd name="connsiteY10" fmla="*/ 2148114 h 3062514"/>
              <a:gd name="connsiteX11" fmla="*/ 478972 w 3265715"/>
              <a:gd name="connsiteY11" fmla="*/ 2061028 h 3062514"/>
              <a:gd name="connsiteX12" fmla="*/ 537029 w 3265715"/>
              <a:gd name="connsiteY12" fmla="*/ 1959428 h 3062514"/>
              <a:gd name="connsiteX13" fmla="*/ 595086 w 3265715"/>
              <a:gd name="connsiteY13" fmla="*/ 1872342 h 3062514"/>
              <a:gd name="connsiteX14" fmla="*/ 624115 w 3265715"/>
              <a:gd name="connsiteY14" fmla="*/ 1770742 h 3062514"/>
              <a:gd name="connsiteX15" fmla="*/ 711200 w 3265715"/>
              <a:gd name="connsiteY15" fmla="*/ 1640114 h 3062514"/>
              <a:gd name="connsiteX16" fmla="*/ 798286 w 3265715"/>
              <a:gd name="connsiteY16" fmla="*/ 1524000 h 3062514"/>
              <a:gd name="connsiteX17" fmla="*/ 870857 w 3265715"/>
              <a:gd name="connsiteY17" fmla="*/ 1451428 h 3062514"/>
              <a:gd name="connsiteX18" fmla="*/ 1001486 w 3265715"/>
              <a:gd name="connsiteY18" fmla="*/ 1378857 h 3062514"/>
              <a:gd name="connsiteX19" fmla="*/ 1059543 w 3265715"/>
              <a:gd name="connsiteY19" fmla="*/ 1335314 h 3062514"/>
              <a:gd name="connsiteX20" fmla="*/ 1074057 w 3265715"/>
              <a:gd name="connsiteY20" fmla="*/ 1291771 h 3062514"/>
              <a:gd name="connsiteX21" fmla="*/ 1117600 w 3265715"/>
              <a:gd name="connsiteY21" fmla="*/ 1262742 h 3062514"/>
              <a:gd name="connsiteX22" fmla="*/ 1161143 w 3265715"/>
              <a:gd name="connsiteY22" fmla="*/ 1219200 h 3062514"/>
              <a:gd name="connsiteX23" fmla="*/ 1190172 w 3265715"/>
              <a:gd name="connsiteY23" fmla="*/ 1175657 h 3062514"/>
              <a:gd name="connsiteX24" fmla="*/ 1233715 w 3265715"/>
              <a:gd name="connsiteY24" fmla="*/ 1117600 h 3062514"/>
              <a:gd name="connsiteX25" fmla="*/ 1277257 w 3265715"/>
              <a:gd name="connsiteY25" fmla="*/ 1030514 h 3062514"/>
              <a:gd name="connsiteX26" fmla="*/ 1320800 w 3265715"/>
              <a:gd name="connsiteY26" fmla="*/ 1001485 h 3062514"/>
              <a:gd name="connsiteX27" fmla="*/ 1422400 w 3265715"/>
              <a:gd name="connsiteY27" fmla="*/ 914400 h 3062514"/>
              <a:gd name="connsiteX28" fmla="*/ 1465943 w 3265715"/>
              <a:gd name="connsiteY28" fmla="*/ 827314 h 3062514"/>
              <a:gd name="connsiteX29" fmla="*/ 1553029 w 3265715"/>
              <a:gd name="connsiteY29" fmla="*/ 798285 h 3062514"/>
              <a:gd name="connsiteX30" fmla="*/ 1640115 w 3265715"/>
              <a:gd name="connsiteY30" fmla="*/ 740228 h 3062514"/>
              <a:gd name="connsiteX31" fmla="*/ 1741715 w 3265715"/>
              <a:gd name="connsiteY31" fmla="*/ 696685 h 3062514"/>
              <a:gd name="connsiteX32" fmla="*/ 1785257 w 3265715"/>
              <a:gd name="connsiteY32" fmla="*/ 667657 h 3062514"/>
              <a:gd name="connsiteX33" fmla="*/ 1886857 w 3265715"/>
              <a:gd name="connsiteY33" fmla="*/ 624114 h 3062514"/>
              <a:gd name="connsiteX34" fmla="*/ 2017486 w 3265715"/>
              <a:gd name="connsiteY34" fmla="*/ 537028 h 3062514"/>
              <a:gd name="connsiteX35" fmla="*/ 2061029 w 3265715"/>
              <a:gd name="connsiteY35" fmla="*/ 508000 h 3062514"/>
              <a:gd name="connsiteX36" fmla="*/ 2119086 w 3265715"/>
              <a:gd name="connsiteY36" fmla="*/ 493485 h 3062514"/>
              <a:gd name="connsiteX37" fmla="*/ 2220686 w 3265715"/>
              <a:gd name="connsiteY37" fmla="*/ 435428 h 3062514"/>
              <a:gd name="connsiteX38" fmla="*/ 2264229 w 3265715"/>
              <a:gd name="connsiteY38" fmla="*/ 420914 h 3062514"/>
              <a:gd name="connsiteX39" fmla="*/ 2293257 w 3265715"/>
              <a:gd name="connsiteY39" fmla="*/ 377371 h 3062514"/>
              <a:gd name="connsiteX40" fmla="*/ 2380343 w 3265715"/>
              <a:gd name="connsiteY40" fmla="*/ 348342 h 3062514"/>
              <a:gd name="connsiteX41" fmla="*/ 2467429 w 3265715"/>
              <a:gd name="connsiteY41" fmla="*/ 304800 h 3062514"/>
              <a:gd name="connsiteX42" fmla="*/ 2510972 w 3265715"/>
              <a:gd name="connsiteY42" fmla="*/ 275771 h 3062514"/>
              <a:gd name="connsiteX43" fmla="*/ 2656115 w 3265715"/>
              <a:gd name="connsiteY43" fmla="*/ 217714 h 3062514"/>
              <a:gd name="connsiteX44" fmla="*/ 2757715 w 3265715"/>
              <a:gd name="connsiteY44" fmla="*/ 188685 h 3062514"/>
              <a:gd name="connsiteX45" fmla="*/ 2801257 w 3265715"/>
              <a:gd name="connsiteY45" fmla="*/ 159657 h 3062514"/>
              <a:gd name="connsiteX46" fmla="*/ 2888343 w 3265715"/>
              <a:gd name="connsiteY46" fmla="*/ 130628 h 3062514"/>
              <a:gd name="connsiteX47" fmla="*/ 2931886 w 3265715"/>
              <a:gd name="connsiteY47" fmla="*/ 116114 h 3062514"/>
              <a:gd name="connsiteX48" fmla="*/ 3091543 w 3265715"/>
              <a:gd name="connsiteY48" fmla="*/ 87085 h 3062514"/>
              <a:gd name="connsiteX49" fmla="*/ 3149600 w 3265715"/>
              <a:gd name="connsiteY49" fmla="*/ 58057 h 3062514"/>
              <a:gd name="connsiteX50" fmla="*/ 3265715 w 3265715"/>
              <a:gd name="connsiteY50" fmla="*/ 0 h 306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265715" h="3062514">
                <a:moveTo>
                  <a:pt x="0" y="3062514"/>
                </a:moveTo>
                <a:cubicBezTo>
                  <a:pt x="4838" y="3009295"/>
                  <a:pt x="4667" y="2955380"/>
                  <a:pt x="14515" y="2902857"/>
                </a:cubicBezTo>
                <a:cubicBezTo>
                  <a:pt x="29583" y="2822492"/>
                  <a:pt x="42775" y="2846337"/>
                  <a:pt x="72572" y="2786742"/>
                </a:cubicBezTo>
                <a:cubicBezTo>
                  <a:pt x="84224" y="2763439"/>
                  <a:pt x="88947" y="2736946"/>
                  <a:pt x="101600" y="2714171"/>
                </a:cubicBezTo>
                <a:cubicBezTo>
                  <a:pt x="113348" y="2693025"/>
                  <a:pt x="131725" y="2676242"/>
                  <a:pt x="145143" y="2656114"/>
                </a:cubicBezTo>
                <a:cubicBezTo>
                  <a:pt x="160792" y="2632641"/>
                  <a:pt x="173540" y="2607342"/>
                  <a:pt x="188686" y="2583542"/>
                </a:cubicBezTo>
                <a:cubicBezTo>
                  <a:pt x="207416" y="2554109"/>
                  <a:pt x="231141" y="2527662"/>
                  <a:pt x="246743" y="2496457"/>
                </a:cubicBezTo>
                <a:cubicBezTo>
                  <a:pt x="266095" y="2457752"/>
                  <a:pt x="287754" y="2420117"/>
                  <a:pt x="304800" y="2380342"/>
                </a:cubicBezTo>
                <a:cubicBezTo>
                  <a:pt x="316853" y="2352217"/>
                  <a:pt x="316856" y="2318717"/>
                  <a:pt x="333829" y="2293257"/>
                </a:cubicBezTo>
                <a:cubicBezTo>
                  <a:pt x="343505" y="2278743"/>
                  <a:pt x="352718" y="2263909"/>
                  <a:pt x="362857" y="2249714"/>
                </a:cubicBezTo>
                <a:cubicBezTo>
                  <a:pt x="452891" y="2123666"/>
                  <a:pt x="367004" y="2250750"/>
                  <a:pt x="435429" y="2148114"/>
                </a:cubicBezTo>
                <a:cubicBezTo>
                  <a:pt x="462040" y="2068279"/>
                  <a:pt x="433953" y="2139812"/>
                  <a:pt x="478972" y="2061028"/>
                </a:cubicBezTo>
                <a:cubicBezTo>
                  <a:pt x="552632" y="1932123"/>
                  <a:pt x="466304" y="2065514"/>
                  <a:pt x="537029" y="1959428"/>
                </a:cubicBezTo>
                <a:cubicBezTo>
                  <a:pt x="571539" y="1855895"/>
                  <a:pt x="522605" y="1981062"/>
                  <a:pt x="595086" y="1872342"/>
                </a:cubicBezTo>
                <a:cubicBezTo>
                  <a:pt x="606876" y="1854657"/>
                  <a:pt x="617666" y="1785252"/>
                  <a:pt x="624115" y="1770742"/>
                </a:cubicBezTo>
                <a:cubicBezTo>
                  <a:pt x="652229" y="1707484"/>
                  <a:pt x="674632" y="1694966"/>
                  <a:pt x="711200" y="1640114"/>
                </a:cubicBezTo>
                <a:cubicBezTo>
                  <a:pt x="783338" y="1531907"/>
                  <a:pt x="721673" y="1600611"/>
                  <a:pt x="798286" y="1524000"/>
                </a:cubicBezTo>
                <a:cubicBezTo>
                  <a:pt x="821755" y="1453590"/>
                  <a:pt x="796127" y="1496266"/>
                  <a:pt x="870857" y="1451428"/>
                </a:cubicBezTo>
                <a:cubicBezTo>
                  <a:pt x="995624" y="1376568"/>
                  <a:pt x="913903" y="1408051"/>
                  <a:pt x="1001486" y="1378857"/>
                </a:cubicBezTo>
                <a:cubicBezTo>
                  <a:pt x="1020838" y="1364343"/>
                  <a:pt x="1044057" y="1353898"/>
                  <a:pt x="1059543" y="1335314"/>
                </a:cubicBezTo>
                <a:cubicBezTo>
                  <a:pt x="1069337" y="1323561"/>
                  <a:pt x="1064500" y="1303718"/>
                  <a:pt x="1074057" y="1291771"/>
                </a:cubicBezTo>
                <a:cubicBezTo>
                  <a:pt x="1084954" y="1278149"/>
                  <a:pt x="1104199" y="1273909"/>
                  <a:pt x="1117600" y="1262742"/>
                </a:cubicBezTo>
                <a:cubicBezTo>
                  <a:pt x="1133369" y="1249602"/>
                  <a:pt x="1148002" y="1234969"/>
                  <a:pt x="1161143" y="1219200"/>
                </a:cubicBezTo>
                <a:cubicBezTo>
                  <a:pt x="1172311" y="1205799"/>
                  <a:pt x="1180033" y="1189852"/>
                  <a:pt x="1190172" y="1175657"/>
                </a:cubicBezTo>
                <a:cubicBezTo>
                  <a:pt x="1204232" y="1155972"/>
                  <a:pt x="1219201" y="1136952"/>
                  <a:pt x="1233715" y="1117600"/>
                </a:cubicBezTo>
                <a:cubicBezTo>
                  <a:pt x="1245519" y="1082186"/>
                  <a:pt x="1249121" y="1058650"/>
                  <a:pt x="1277257" y="1030514"/>
                </a:cubicBezTo>
                <a:cubicBezTo>
                  <a:pt x="1289592" y="1018179"/>
                  <a:pt x="1308465" y="1013820"/>
                  <a:pt x="1320800" y="1001485"/>
                </a:cubicBezTo>
                <a:cubicBezTo>
                  <a:pt x="1415007" y="907278"/>
                  <a:pt x="1309003" y="971098"/>
                  <a:pt x="1422400" y="914400"/>
                </a:cubicBezTo>
                <a:cubicBezTo>
                  <a:pt x="1430308" y="890676"/>
                  <a:pt x="1442251" y="842122"/>
                  <a:pt x="1465943" y="827314"/>
                </a:cubicBezTo>
                <a:cubicBezTo>
                  <a:pt x="1491891" y="811096"/>
                  <a:pt x="1527569" y="815258"/>
                  <a:pt x="1553029" y="798285"/>
                </a:cubicBezTo>
                <a:cubicBezTo>
                  <a:pt x="1582058" y="778933"/>
                  <a:pt x="1607017" y="751261"/>
                  <a:pt x="1640115" y="740228"/>
                </a:cubicBezTo>
                <a:cubicBezTo>
                  <a:pt x="1688966" y="723944"/>
                  <a:pt x="1691495" y="725382"/>
                  <a:pt x="1741715" y="696685"/>
                </a:cubicBezTo>
                <a:cubicBezTo>
                  <a:pt x="1756860" y="688031"/>
                  <a:pt x="1770112" y="676311"/>
                  <a:pt x="1785257" y="667657"/>
                </a:cubicBezTo>
                <a:cubicBezTo>
                  <a:pt x="1835477" y="638960"/>
                  <a:pt x="1838006" y="640398"/>
                  <a:pt x="1886857" y="624114"/>
                </a:cubicBezTo>
                <a:cubicBezTo>
                  <a:pt x="1983483" y="551645"/>
                  <a:pt x="1905514" y="607011"/>
                  <a:pt x="2017486" y="537028"/>
                </a:cubicBezTo>
                <a:cubicBezTo>
                  <a:pt x="2032278" y="527783"/>
                  <a:pt x="2044996" y="514872"/>
                  <a:pt x="2061029" y="508000"/>
                </a:cubicBezTo>
                <a:cubicBezTo>
                  <a:pt x="2079364" y="500142"/>
                  <a:pt x="2100408" y="500489"/>
                  <a:pt x="2119086" y="493485"/>
                </a:cubicBezTo>
                <a:cubicBezTo>
                  <a:pt x="2220880" y="455312"/>
                  <a:pt x="2136457" y="477542"/>
                  <a:pt x="2220686" y="435428"/>
                </a:cubicBezTo>
                <a:cubicBezTo>
                  <a:pt x="2234370" y="428586"/>
                  <a:pt x="2249715" y="425752"/>
                  <a:pt x="2264229" y="420914"/>
                </a:cubicBezTo>
                <a:cubicBezTo>
                  <a:pt x="2273905" y="406400"/>
                  <a:pt x="2278465" y="386616"/>
                  <a:pt x="2293257" y="377371"/>
                </a:cubicBezTo>
                <a:cubicBezTo>
                  <a:pt x="2319205" y="361153"/>
                  <a:pt x="2354883" y="365315"/>
                  <a:pt x="2380343" y="348342"/>
                </a:cubicBezTo>
                <a:cubicBezTo>
                  <a:pt x="2436616" y="310828"/>
                  <a:pt x="2407337" y="324830"/>
                  <a:pt x="2467429" y="304800"/>
                </a:cubicBezTo>
                <a:cubicBezTo>
                  <a:pt x="2481943" y="295124"/>
                  <a:pt x="2495826" y="284426"/>
                  <a:pt x="2510972" y="275771"/>
                </a:cubicBezTo>
                <a:cubicBezTo>
                  <a:pt x="2557688" y="249076"/>
                  <a:pt x="2603245" y="230931"/>
                  <a:pt x="2656115" y="217714"/>
                </a:cubicBezTo>
                <a:cubicBezTo>
                  <a:pt x="2674723" y="213062"/>
                  <a:pt x="2736889" y="199098"/>
                  <a:pt x="2757715" y="188685"/>
                </a:cubicBezTo>
                <a:cubicBezTo>
                  <a:pt x="2773317" y="180884"/>
                  <a:pt x="2785317" y="166742"/>
                  <a:pt x="2801257" y="159657"/>
                </a:cubicBezTo>
                <a:cubicBezTo>
                  <a:pt x="2829219" y="147230"/>
                  <a:pt x="2859314" y="140304"/>
                  <a:pt x="2888343" y="130628"/>
                </a:cubicBezTo>
                <a:cubicBezTo>
                  <a:pt x="2902857" y="125790"/>
                  <a:pt x="2916795" y="118629"/>
                  <a:pt x="2931886" y="116114"/>
                </a:cubicBezTo>
                <a:cubicBezTo>
                  <a:pt x="3043306" y="97544"/>
                  <a:pt x="2990114" y="107372"/>
                  <a:pt x="3091543" y="87085"/>
                </a:cubicBezTo>
                <a:cubicBezTo>
                  <a:pt x="3110895" y="77409"/>
                  <a:pt x="3129511" y="66093"/>
                  <a:pt x="3149600" y="58057"/>
                </a:cubicBezTo>
                <a:cubicBezTo>
                  <a:pt x="3260786" y="13583"/>
                  <a:pt x="3210077" y="55636"/>
                  <a:pt x="3265715" y="0"/>
                </a:cubicBezTo>
              </a:path>
            </a:pathLst>
          </a:cu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82"/>
                                        </p:tgtEl>
                                        <p:attrNameLst>
                                          <p:attrName>style.visibility</p:attrName>
                                        </p:attrNameLst>
                                      </p:cBhvr>
                                      <p:to>
                                        <p:strVal val="visible"/>
                                      </p:to>
                                    </p:set>
                                    <p:animEffect transition="in" filter="blinds(horizontal)">
                                      <p:cBhvr>
                                        <p:cTn id="7" dur="500"/>
                                        <p:tgtEl>
                                          <p:spTgt spid="30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linds(horizont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71462"/>
            <a:ext cx="8429684" cy="1143000"/>
          </a:xfrm>
        </p:spPr>
        <p:txBody>
          <a:bodyPr/>
          <a:lstStyle/>
          <a:p>
            <a:r>
              <a:rPr lang="en-US" dirty="0" smtClean="0"/>
              <a:t>meridional wind component (V) </a:t>
            </a:r>
            <a:endParaRPr lang="nl-NL" dirty="0"/>
          </a:p>
        </p:txBody>
      </p:sp>
      <p:pic>
        <p:nvPicPr>
          <p:cNvPr id="5" name="Picture 2" descr="C:\MAC_BackUp\little-work\会议\2016\Spain\Li\Fig\section-3_Fig_V_May.jpeg"/>
          <p:cNvPicPr>
            <a:picLocks noChangeAspect="1" noChangeArrowheads="1"/>
          </p:cNvPicPr>
          <p:nvPr/>
        </p:nvPicPr>
        <p:blipFill>
          <a:blip r:embed="rId3" cstate="print"/>
          <a:srcRect l="10721" t="6383" r="12683" b="6383"/>
          <a:stretch>
            <a:fillRect/>
          </a:stretch>
        </p:blipFill>
        <p:spPr bwMode="auto">
          <a:xfrm>
            <a:off x="0" y="865170"/>
            <a:ext cx="4572032" cy="5207036"/>
          </a:xfrm>
          <a:prstGeom prst="rect">
            <a:avLst/>
          </a:prstGeom>
          <a:noFill/>
        </p:spPr>
      </p:pic>
      <p:pic>
        <p:nvPicPr>
          <p:cNvPr id="6" name="Picture 3" descr="C:\MAC_BackUp\little-work\会议\2016\Spain\Li\Fig\section-3_Fig_V_June.jpeg"/>
          <p:cNvPicPr>
            <a:picLocks noGrp="1" noChangeAspect="1" noChangeArrowheads="1"/>
          </p:cNvPicPr>
          <p:nvPr>
            <p:ph idx="1"/>
          </p:nvPr>
        </p:nvPicPr>
        <p:blipFill>
          <a:blip r:embed="rId4" cstate="print"/>
          <a:srcRect l="10838" t="7164" r="12749" b="6872"/>
          <a:stretch>
            <a:fillRect/>
          </a:stretch>
        </p:blipFill>
        <p:spPr bwMode="auto">
          <a:xfrm>
            <a:off x="142844" y="1151987"/>
            <a:ext cx="4500562" cy="5063095"/>
          </a:xfrm>
          <a:prstGeom prst="rect">
            <a:avLst/>
          </a:prstGeom>
          <a:noFill/>
        </p:spPr>
      </p:pic>
      <p:pic>
        <p:nvPicPr>
          <p:cNvPr id="7" name="Picture 5" descr="C:\MAC_BackUp\little-work\会议\2016\Spain\Li\Fig\section-3_Fig_V_July.jpeg"/>
          <p:cNvPicPr>
            <a:picLocks noChangeAspect="1" noChangeArrowheads="1"/>
          </p:cNvPicPr>
          <p:nvPr/>
        </p:nvPicPr>
        <p:blipFill>
          <a:blip r:embed="rId5" cstate="print"/>
          <a:srcRect l="10585" t="6996" r="12451" b="5545"/>
          <a:stretch>
            <a:fillRect/>
          </a:stretch>
        </p:blipFill>
        <p:spPr bwMode="auto">
          <a:xfrm>
            <a:off x="214282" y="1357298"/>
            <a:ext cx="4589177" cy="5214974"/>
          </a:xfrm>
          <a:prstGeom prst="rect">
            <a:avLst/>
          </a:prstGeom>
          <a:noFill/>
        </p:spPr>
      </p:pic>
      <p:pic>
        <p:nvPicPr>
          <p:cNvPr id="8" name="Picture 6" descr="C:\MAC_BackUp\little-work\会议\2016\Spain\Li\Fig\section-3_Fig_V_Aug.jpeg"/>
          <p:cNvPicPr>
            <a:picLocks noChangeAspect="1" noChangeArrowheads="1"/>
          </p:cNvPicPr>
          <p:nvPr/>
        </p:nvPicPr>
        <p:blipFill>
          <a:blip r:embed="rId6" cstate="print"/>
          <a:srcRect l="10585" t="5830" r="12451" b="6711"/>
          <a:stretch>
            <a:fillRect/>
          </a:stretch>
        </p:blipFill>
        <p:spPr bwMode="auto">
          <a:xfrm>
            <a:off x="285720" y="1571612"/>
            <a:ext cx="4572000" cy="5195455"/>
          </a:xfrm>
          <a:prstGeom prst="rect">
            <a:avLst/>
          </a:prstGeom>
          <a:noFill/>
        </p:spPr>
      </p:pic>
      <p:sp>
        <p:nvSpPr>
          <p:cNvPr id="9" name="矩形 8"/>
          <p:cNvSpPr/>
          <p:nvPr/>
        </p:nvSpPr>
        <p:spPr>
          <a:xfrm>
            <a:off x="5000660" y="1928802"/>
            <a:ext cx="4286248" cy="4031873"/>
          </a:xfrm>
          <a:prstGeom prst="rect">
            <a:avLst/>
          </a:prstGeom>
        </p:spPr>
        <p:txBody>
          <a:bodyPr wrap="square">
            <a:spAutoFit/>
          </a:bodyPr>
          <a:lstStyle/>
          <a:p>
            <a:r>
              <a:rPr lang="en-US" sz="3200" dirty="0" smtClean="0"/>
              <a:t>The </a:t>
            </a:r>
            <a:r>
              <a:rPr lang="en-US" sz="3200" dirty="0" err="1" smtClean="0"/>
              <a:t>meridional</a:t>
            </a:r>
            <a:r>
              <a:rPr lang="en-US" sz="3200" dirty="0" smtClean="0"/>
              <a:t> component of wind field is dominated by the humid southerly winds in summer. It broadly shows positive relationship with the </a:t>
            </a:r>
            <a:r>
              <a:rPr lang="en-US" sz="3200" dirty="0" err="1" smtClean="0"/>
              <a:t>CWV</a:t>
            </a:r>
            <a:r>
              <a:rPr lang="en-US" sz="3200" dirty="0" smtClean="0"/>
              <a:t>.</a:t>
            </a: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
            <a:ext cx="4714876" cy="1323439"/>
          </a:xfrm>
          <a:prstGeom prst="rect">
            <a:avLst/>
          </a:prstGeom>
        </p:spPr>
        <p:txBody>
          <a:bodyPr wrap="square">
            <a:spAutoFit/>
          </a:bodyPr>
          <a:lstStyle/>
          <a:p>
            <a:pPr algn="ctr"/>
            <a:r>
              <a:rPr lang="en-US" sz="4000" dirty="0" smtClean="0"/>
              <a:t>air temperature at </a:t>
            </a:r>
          </a:p>
          <a:p>
            <a:pPr algn="ctr"/>
            <a:r>
              <a:rPr lang="en-US" sz="4000" dirty="0" smtClean="0"/>
              <a:t>850 </a:t>
            </a:r>
            <a:r>
              <a:rPr lang="en-US" sz="4000" dirty="0" err="1" smtClean="0"/>
              <a:t>hPa</a:t>
            </a:r>
            <a:r>
              <a:rPr lang="en-US" sz="4000" dirty="0" smtClean="0"/>
              <a:t>(</a:t>
            </a:r>
            <a:r>
              <a:rPr lang="nl-NL" sz="4000" dirty="0" smtClean="0"/>
              <a:t>T_850)</a:t>
            </a:r>
            <a:endParaRPr lang="nl-NL" sz="4000" dirty="0"/>
          </a:p>
        </p:txBody>
      </p:sp>
      <p:sp>
        <p:nvSpPr>
          <p:cNvPr id="8" name="Title 7"/>
          <p:cNvSpPr>
            <a:spLocks noGrp="1"/>
          </p:cNvSpPr>
          <p:nvPr>
            <p:ph type="title"/>
          </p:nvPr>
        </p:nvSpPr>
        <p:spPr>
          <a:xfrm>
            <a:off x="1000100" y="1928802"/>
            <a:ext cx="7043758" cy="488968"/>
          </a:xfrm>
        </p:spPr>
        <p:txBody>
          <a:bodyPr>
            <a:normAutofit fontScale="90000"/>
          </a:bodyPr>
          <a:lstStyle/>
          <a:p>
            <a:endParaRPr lang="nl-NL" dirty="0"/>
          </a:p>
        </p:txBody>
      </p:sp>
      <p:sp>
        <p:nvSpPr>
          <p:cNvPr id="9" name="Rectangle 8"/>
          <p:cNvSpPr/>
          <p:nvPr/>
        </p:nvSpPr>
        <p:spPr>
          <a:xfrm>
            <a:off x="4572000" y="0"/>
            <a:ext cx="4572001" cy="1323439"/>
          </a:xfrm>
          <a:prstGeom prst="rect">
            <a:avLst/>
          </a:prstGeom>
        </p:spPr>
        <p:txBody>
          <a:bodyPr wrap="square">
            <a:spAutoFit/>
          </a:bodyPr>
          <a:lstStyle/>
          <a:p>
            <a:pPr algn="ctr"/>
            <a:r>
              <a:rPr lang="en-US" sz="4000" dirty="0" smtClean="0"/>
              <a:t>2 meter temperature</a:t>
            </a:r>
          </a:p>
          <a:p>
            <a:pPr algn="ctr"/>
            <a:r>
              <a:rPr lang="en-US" sz="4000" dirty="0" smtClean="0"/>
              <a:t> (T_2)</a:t>
            </a:r>
            <a:endParaRPr lang="nl-NL" sz="4000" dirty="0" smtClean="0"/>
          </a:p>
        </p:txBody>
      </p:sp>
      <p:sp>
        <p:nvSpPr>
          <p:cNvPr id="10" name="Content Placeholder 9"/>
          <p:cNvSpPr>
            <a:spLocks noGrp="1"/>
          </p:cNvSpPr>
          <p:nvPr>
            <p:ph idx="1"/>
          </p:nvPr>
        </p:nvSpPr>
        <p:spPr/>
        <p:txBody>
          <a:bodyPr/>
          <a:lstStyle/>
          <a:p>
            <a:endParaRPr lang="nl-NL" dirty="0"/>
          </a:p>
        </p:txBody>
      </p:sp>
      <p:pic>
        <p:nvPicPr>
          <p:cNvPr id="11" name="Picture 7" descr="C:\MAC_BackUp\little-work\会议\2016\Spain\Li\Fig\section-3_Fig_T_850_May.jpeg"/>
          <p:cNvPicPr>
            <a:picLocks noChangeAspect="1" noChangeArrowheads="1"/>
          </p:cNvPicPr>
          <p:nvPr/>
        </p:nvPicPr>
        <p:blipFill>
          <a:blip r:embed="rId3" cstate="print"/>
          <a:srcRect l="11323" t="6742" r="13396" b="6741"/>
          <a:stretch>
            <a:fillRect/>
          </a:stretch>
        </p:blipFill>
        <p:spPr bwMode="auto">
          <a:xfrm>
            <a:off x="71406" y="1214423"/>
            <a:ext cx="4413383" cy="5072097"/>
          </a:xfrm>
          <a:prstGeom prst="rect">
            <a:avLst/>
          </a:prstGeom>
          <a:noFill/>
        </p:spPr>
      </p:pic>
      <p:pic>
        <p:nvPicPr>
          <p:cNvPr id="12" name="Picture 8" descr="C:\MAC_BackUp\little-work\会议\2016\Spain\Li\Fig\section-3_Fig_T_2_May.jpeg"/>
          <p:cNvPicPr>
            <a:picLocks noChangeAspect="1" noChangeArrowheads="1"/>
          </p:cNvPicPr>
          <p:nvPr/>
        </p:nvPicPr>
        <p:blipFill>
          <a:blip r:embed="rId4" cstate="print"/>
          <a:srcRect l="10838" t="5970" r="12749" b="6872"/>
          <a:stretch>
            <a:fillRect/>
          </a:stretch>
        </p:blipFill>
        <p:spPr bwMode="auto">
          <a:xfrm>
            <a:off x="4643438" y="1163076"/>
            <a:ext cx="4429156" cy="5052006"/>
          </a:xfrm>
          <a:prstGeom prst="rect">
            <a:avLst/>
          </a:prstGeom>
          <a:noFill/>
        </p:spPr>
      </p:pic>
      <p:pic>
        <p:nvPicPr>
          <p:cNvPr id="13" name="Picture 9" descr="C:\MAC_BackUp\little-work\会议\2016\Spain\Li\Fig\section-3_Fig_T_850_June.jpeg"/>
          <p:cNvPicPr>
            <a:picLocks noChangeAspect="1" noChangeArrowheads="1"/>
          </p:cNvPicPr>
          <p:nvPr/>
        </p:nvPicPr>
        <p:blipFill>
          <a:blip r:embed="rId5" cstate="print"/>
          <a:srcRect l="10585" t="6996" r="12451" b="6711"/>
          <a:stretch>
            <a:fillRect/>
          </a:stretch>
        </p:blipFill>
        <p:spPr bwMode="auto">
          <a:xfrm>
            <a:off x="0" y="1357298"/>
            <a:ext cx="4460048" cy="5000660"/>
          </a:xfrm>
          <a:prstGeom prst="rect">
            <a:avLst/>
          </a:prstGeom>
          <a:noFill/>
        </p:spPr>
      </p:pic>
      <p:pic>
        <p:nvPicPr>
          <p:cNvPr id="14" name="Picture 10" descr="C:\MAC_BackUp\little-work\会议\2016\Spain\Li\Fig\section-3_Fig_T_2_June.jpeg"/>
          <p:cNvPicPr>
            <a:picLocks noChangeAspect="1" noChangeArrowheads="1"/>
          </p:cNvPicPr>
          <p:nvPr/>
        </p:nvPicPr>
        <p:blipFill>
          <a:blip r:embed="rId6" cstate="print"/>
          <a:srcRect l="11241" t="6192" r="13222" b="5889"/>
          <a:stretch>
            <a:fillRect/>
          </a:stretch>
        </p:blipFill>
        <p:spPr bwMode="auto">
          <a:xfrm>
            <a:off x="4643438" y="1285860"/>
            <a:ext cx="4357718" cy="5072098"/>
          </a:xfrm>
          <a:prstGeom prst="rect">
            <a:avLst/>
          </a:prstGeom>
          <a:noFill/>
        </p:spPr>
      </p:pic>
      <p:pic>
        <p:nvPicPr>
          <p:cNvPr id="15" name="Picture 11" descr="C:\MAC_BackUp\little-work\会议\2016\Spain\Li\Fig\section-3_Fig_T_850_July.jpeg"/>
          <p:cNvPicPr>
            <a:picLocks noChangeAspect="1" noChangeArrowheads="1"/>
          </p:cNvPicPr>
          <p:nvPr/>
        </p:nvPicPr>
        <p:blipFill>
          <a:blip r:embed="rId7" cstate="print"/>
          <a:srcRect l="10585" t="6996" r="12451" b="6711"/>
          <a:stretch>
            <a:fillRect/>
          </a:stretch>
        </p:blipFill>
        <p:spPr bwMode="auto">
          <a:xfrm>
            <a:off x="73337" y="1571612"/>
            <a:ext cx="4332618" cy="4857784"/>
          </a:xfrm>
          <a:prstGeom prst="rect">
            <a:avLst/>
          </a:prstGeom>
          <a:noFill/>
        </p:spPr>
      </p:pic>
      <p:pic>
        <p:nvPicPr>
          <p:cNvPr id="16" name="Picture 12" descr="C:\MAC_BackUp\little-work\会议\2016\Spain\Li\Fig\section-3_Fig_T_2_July.jpeg"/>
          <p:cNvPicPr>
            <a:picLocks noChangeAspect="1" noChangeArrowheads="1"/>
          </p:cNvPicPr>
          <p:nvPr/>
        </p:nvPicPr>
        <p:blipFill>
          <a:blip r:embed="rId8" cstate="print"/>
          <a:srcRect l="10344" t="6837" r="13307" b="6558"/>
          <a:stretch>
            <a:fillRect/>
          </a:stretch>
        </p:blipFill>
        <p:spPr bwMode="auto">
          <a:xfrm>
            <a:off x="4786314" y="1571612"/>
            <a:ext cx="4286280" cy="4862049"/>
          </a:xfrm>
          <a:prstGeom prst="rect">
            <a:avLst/>
          </a:prstGeom>
          <a:noFill/>
        </p:spPr>
      </p:pic>
      <p:pic>
        <p:nvPicPr>
          <p:cNvPr id="17" name="Picture 13" descr="C:\MAC_BackUp\little-work\会议\2016\Spain\Li\Fig\section-3_Fig_T_850_Aug.jpeg"/>
          <p:cNvPicPr>
            <a:picLocks noChangeAspect="1" noChangeArrowheads="1"/>
          </p:cNvPicPr>
          <p:nvPr/>
        </p:nvPicPr>
        <p:blipFill>
          <a:blip r:embed="rId9" cstate="print"/>
          <a:srcRect l="10585" t="5830" r="11285" b="5545"/>
          <a:stretch>
            <a:fillRect/>
          </a:stretch>
        </p:blipFill>
        <p:spPr bwMode="auto">
          <a:xfrm>
            <a:off x="71406" y="1785926"/>
            <a:ext cx="4357718" cy="4943083"/>
          </a:xfrm>
          <a:prstGeom prst="rect">
            <a:avLst/>
          </a:prstGeom>
          <a:noFill/>
        </p:spPr>
      </p:pic>
      <p:pic>
        <p:nvPicPr>
          <p:cNvPr id="18" name="Picture 15" descr="C:\MAC_BackUp\little-work\会议\2016\Spain\Li\Fig\section-3_Fig_T_2_Aug.jpeg"/>
          <p:cNvPicPr>
            <a:picLocks noChangeAspect="1" noChangeArrowheads="1"/>
          </p:cNvPicPr>
          <p:nvPr/>
        </p:nvPicPr>
        <p:blipFill>
          <a:blip r:embed="rId10" cstate="print"/>
          <a:srcRect l="10585" t="5830" r="12451" b="5545"/>
          <a:stretch>
            <a:fillRect/>
          </a:stretch>
        </p:blipFill>
        <p:spPr bwMode="auto">
          <a:xfrm>
            <a:off x="4714877" y="1785926"/>
            <a:ext cx="4212962" cy="4851290"/>
          </a:xfrm>
          <a:prstGeom prst="rect">
            <a:avLst/>
          </a:prstGeom>
          <a:noFill/>
        </p:spPr>
      </p:pic>
      <p:sp>
        <p:nvSpPr>
          <p:cNvPr id="21" name="圆角矩形 20"/>
          <p:cNvSpPr/>
          <p:nvPr/>
        </p:nvSpPr>
        <p:spPr>
          <a:xfrm>
            <a:off x="214282" y="4000504"/>
            <a:ext cx="8643998" cy="28574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smtClean="0"/>
              <a:t>On one hand, warmer air can hold more water </a:t>
            </a:r>
            <a:r>
              <a:rPr lang="en-US" sz="3200" dirty="0" err="1" smtClean="0"/>
              <a:t>vapour</a:t>
            </a:r>
            <a:r>
              <a:rPr lang="en-US" sz="3200" dirty="0" smtClean="0"/>
              <a:t>.</a:t>
            </a:r>
          </a:p>
          <a:p>
            <a:r>
              <a:rPr lang="en-US" altLang="zh-CN" sz="3200" dirty="0" smtClean="0"/>
              <a:t>On the other hand, warm and moist air in the lower troposphere indicates high convective instability and high probability of rainfall.</a:t>
            </a: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ppt_x"/>
                                          </p:val>
                                        </p:tav>
                                        <p:tav tm="100000">
                                          <p:val>
                                            <p:strVal val="#ppt_x"/>
                                          </p:val>
                                        </p:tav>
                                      </p:tavLst>
                                    </p:anim>
                                    <p:anim calcmode="lin" valueType="num">
                                      <p:cBhvr additive="base">
                                        <p:cTn id="36" dur="500" fill="hold"/>
                                        <p:tgtEl>
                                          <p:spTgt spid="1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additive="base">
                                        <p:cTn id="45" dur="500" fill="hold"/>
                                        <p:tgtEl>
                                          <p:spTgt spid="21"/>
                                        </p:tgtEl>
                                        <p:attrNameLst>
                                          <p:attrName>ppt_x</p:attrName>
                                        </p:attrNameLst>
                                      </p:cBhvr>
                                      <p:tavLst>
                                        <p:tav tm="0">
                                          <p:val>
                                            <p:strVal val="#ppt_x"/>
                                          </p:val>
                                        </p:tav>
                                        <p:tav tm="100000">
                                          <p:val>
                                            <p:strVal val="#ppt_x"/>
                                          </p:val>
                                        </p:tav>
                                      </p:tavLst>
                                    </p:anim>
                                    <p:anim calcmode="lin" valueType="num">
                                      <p:cBhvr additive="base">
                                        <p:cTn id="4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538" y="-71462"/>
            <a:ext cx="6786610" cy="1143000"/>
          </a:xfrm>
        </p:spPr>
        <p:txBody>
          <a:bodyPr>
            <a:normAutofit fontScale="90000"/>
          </a:bodyPr>
          <a:lstStyle/>
          <a:p>
            <a:r>
              <a:rPr lang="en-US" dirty="0" smtClean="0"/>
              <a:t>sea surface temperature (SST)</a:t>
            </a:r>
          </a:p>
        </p:txBody>
      </p:sp>
      <p:sp>
        <p:nvSpPr>
          <p:cNvPr id="4" name="Content Placeholder 3"/>
          <p:cNvSpPr>
            <a:spLocks noGrp="1"/>
          </p:cNvSpPr>
          <p:nvPr>
            <p:ph idx="1"/>
          </p:nvPr>
        </p:nvSpPr>
        <p:spPr>
          <a:xfrm>
            <a:off x="4886356" y="1600200"/>
            <a:ext cx="4257676" cy="4525963"/>
          </a:xfrm>
        </p:spPr>
        <p:txBody>
          <a:bodyPr/>
          <a:lstStyle/>
          <a:p>
            <a:r>
              <a:rPr lang="en-US" dirty="0" smtClean="0"/>
              <a:t>Higher SST of Bay of </a:t>
            </a:r>
            <a:r>
              <a:rPr lang="en-US" dirty="0" err="1" smtClean="0"/>
              <a:t>Bangel</a:t>
            </a:r>
            <a:r>
              <a:rPr lang="en-US" dirty="0" smtClean="0"/>
              <a:t> can lead to higher evaporation from the sea surface and more water </a:t>
            </a:r>
            <a:r>
              <a:rPr lang="en-US" dirty="0" err="1" smtClean="0"/>
              <a:t>vapour</a:t>
            </a:r>
            <a:r>
              <a:rPr lang="en-US" dirty="0" smtClean="0"/>
              <a:t> can be transported into the </a:t>
            </a:r>
            <a:r>
              <a:rPr lang="en-US" dirty="0" err="1" smtClean="0"/>
              <a:t>EASM</a:t>
            </a:r>
            <a:r>
              <a:rPr lang="en-US" dirty="0" smtClean="0"/>
              <a:t> region.</a:t>
            </a:r>
            <a:endParaRPr lang="nl-NL" dirty="0"/>
          </a:p>
        </p:txBody>
      </p:sp>
      <p:pic>
        <p:nvPicPr>
          <p:cNvPr id="5" name="Picture 2" descr="C:\MAC_BackUp\little-work\会议\2016\Spain\Li\Fig\section-3_SST_May.jpeg"/>
          <p:cNvPicPr>
            <a:picLocks noChangeAspect="1" noChangeArrowheads="1"/>
          </p:cNvPicPr>
          <p:nvPr/>
        </p:nvPicPr>
        <p:blipFill>
          <a:blip r:embed="rId3" cstate="print"/>
          <a:srcRect l="10585" t="5830" r="12451" b="6711"/>
          <a:stretch>
            <a:fillRect/>
          </a:stretch>
        </p:blipFill>
        <p:spPr bwMode="auto">
          <a:xfrm>
            <a:off x="-25750" y="785794"/>
            <a:ext cx="4526312" cy="5143536"/>
          </a:xfrm>
          <a:prstGeom prst="rect">
            <a:avLst/>
          </a:prstGeom>
          <a:noFill/>
        </p:spPr>
      </p:pic>
      <p:pic>
        <p:nvPicPr>
          <p:cNvPr id="6" name="Picture 3" descr="C:\MAC_BackUp\little-work\会议\2016\Spain\Li\Fig\section-3_SST_June.jpeg"/>
          <p:cNvPicPr>
            <a:picLocks noChangeAspect="1" noChangeArrowheads="1"/>
          </p:cNvPicPr>
          <p:nvPr/>
        </p:nvPicPr>
        <p:blipFill>
          <a:blip r:embed="rId4" cstate="print"/>
          <a:srcRect l="11484" t="6837" r="13307" b="6558"/>
          <a:stretch>
            <a:fillRect/>
          </a:stretch>
        </p:blipFill>
        <p:spPr bwMode="auto">
          <a:xfrm>
            <a:off x="71406" y="1071546"/>
            <a:ext cx="4466754" cy="5143536"/>
          </a:xfrm>
          <a:prstGeom prst="rect">
            <a:avLst/>
          </a:prstGeom>
          <a:noFill/>
        </p:spPr>
      </p:pic>
      <p:pic>
        <p:nvPicPr>
          <p:cNvPr id="7" name="Picture 4" descr="C:\MAC_BackUp\little-work\会议\2016\Spain\Li\Fig\section-3_SST_July.jpeg"/>
          <p:cNvPicPr>
            <a:picLocks noChangeAspect="1" noChangeArrowheads="1"/>
          </p:cNvPicPr>
          <p:nvPr/>
        </p:nvPicPr>
        <p:blipFill>
          <a:blip r:embed="rId5" cstate="print"/>
          <a:srcRect l="10838" t="5970" r="12749" b="6872"/>
          <a:stretch>
            <a:fillRect/>
          </a:stretch>
        </p:blipFill>
        <p:spPr bwMode="auto">
          <a:xfrm>
            <a:off x="71406" y="1285860"/>
            <a:ext cx="4509401" cy="5143536"/>
          </a:xfrm>
          <a:prstGeom prst="rect">
            <a:avLst/>
          </a:prstGeom>
          <a:noFill/>
        </p:spPr>
      </p:pic>
      <p:pic>
        <p:nvPicPr>
          <p:cNvPr id="8" name="Picture 5" descr="C:\MAC_BackUp\little-work\会议\2016\Spain\Li\Fig\section-3_SST_Aug.jpeg"/>
          <p:cNvPicPr>
            <a:picLocks noChangeAspect="1" noChangeArrowheads="1"/>
          </p:cNvPicPr>
          <p:nvPr/>
        </p:nvPicPr>
        <p:blipFill>
          <a:blip r:embed="rId6" cstate="print"/>
          <a:srcRect l="10614" t="6116" r="13550" b="5816"/>
          <a:stretch>
            <a:fillRect/>
          </a:stretch>
        </p:blipFill>
        <p:spPr bwMode="auto">
          <a:xfrm>
            <a:off x="142844" y="1571612"/>
            <a:ext cx="4429156" cy="51435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72" y="0"/>
            <a:ext cx="7929618" cy="1143000"/>
          </a:xfrm>
        </p:spPr>
        <p:txBody>
          <a:bodyPr>
            <a:normAutofit fontScale="90000"/>
          </a:bodyPr>
          <a:lstStyle/>
          <a:p>
            <a:r>
              <a:rPr lang="en-US" dirty="0" smtClean="0"/>
              <a:t>outgoing </a:t>
            </a:r>
            <a:r>
              <a:rPr lang="en-US" dirty="0" err="1" smtClean="0"/>
              <a:t>longwave</a:t>
            </a:r>
            <a:r>
              <a:rPr lang="en-US" dirty="0" smtClean="0"/>
              <a:t> radiation (OLR)</a:t>
            </a:r>
          </a:p>
        </p:txBody>
      </p:sp>
      <p:sp>
        <p:nvSpPr>
          <p:cNvPr id="4" name="Content Placeholder 3"/>
          <p:cNvSpPr>
            <a:spLocks noGrp="1"/>
          </p:cNvSpPr>
          <p:nvPr>
            <p:ph idx="1"/>
          </p:nvPr>
        </p:nvSpPr>
        <p:spPr>
          <a:xfrm>
            <a:off x="4714876" y="2260623"/>
            <a:ext cx="4329114" cy="4525963"/>
          </a:xfrm>
        </p:spPr>
        <p:txBody>
          <a:bodyPr/>
          <a:lstStyle/>
          <a:p>
            <a:r>
              <a:rPr lang="en-US" dirty="0" smtClean="0"/>
              <a:t>Negative </a:t>
            </a:r>
            <a:r>
              <a:rPr lang="en-US" dirty="0" err="1" smtClean="0"/>
              <a:t>OLR</a:t>
            </a:r>
            <a:r>
              <a:rPr lang="en-US" dirty="0" smtClean="0"/>
              <a:t> indicates enhanced convection and more water </a:t>
            </a:r>
            <a:r>
              <a:rPr lang="en-US" dirty="0" err="1" smtClean="0"/>
              <a:t>vapour</a:t>
            </a:r>
            <a:r>
              <a:rPr lang="en-US" dirty="0" smtClean="0"/>
              <a:t> </a:t>
            </a:r>
            <a:r>
              <a:rPr lang="en-US" dirty="0" err="1" smtClean="0"/>
              <a:t>condensating</a:t>
            </a:r>
            <a:r>
              <a:rPr lang="en-US" dirty="0" smtClean="0"/>
              <a:t> into liquid (cloud) water, which dries out the air.</a:t>
            </a:r>
            <a:endParaRPr lang="nl-NL" dirty="0"/>
          </a:p>
        </p:txBody>
      </p:sp>
      <p:pic>
        <p:nvPicPr>
          <p:cNvPr id="5" name="Picture 7" descr="C:\MAC_BackUp\little-work\会议\2016\Spain\Li\Fig\section-3_Fig_OLR_May.jpeg"/>
          <p:cNvPicPr>
            <a:picLocks noChangeAspect="1" noChangeArrowheads="1"/>
          </p:cNvPicPr>
          <p:nvPr/>
        </p:nvPicPr>
        <p:blipFill>
          <a:blip r:embed="rId3" cstate="print"/>
          <a:srcRect l="11751" t="6996" r="12451" b="6711"/>
          <a:stretch>
            <a:fillRect/>
          </a:stretch>
        </p:blipFill>
        <p:spPr bwMode="auto">
          <a:xfrm>
            <a:off x="-26097" y="928670"/>
            <a:ext cx="4455221" cy="5072098"/>
          </a:xfrm>
          <a:prstGeom prst="rect">
            <a:avLst/>
          </a:prstGeom>
          <a:noFill/>
        </p:spPr>
      </p:pic>
      <p:pic>
        <p:nvPicPr>
          <p:cNvPr id="6" name="Picture 8" descr="C:\MAC_BackUp\little-work\会议\2016\Spain\Li\Fig\section-3_Fig_OLR_June.jpeg"/>
          <p:cNvPicPr>
            <a:picLocks noChangeAspect="1" noChangeArrowheads="1"/>
          </p:cNvPicPr>
          <p:nvPr/>
        </p:nvPicPr>
        <p:blipFill>
          <a:blip r:embed="rId4" cstate="print"/>
          <a:srcRect l="10663" t="5510" r="12206" b="6342"/>
          <a:stretch>
            <a:fillRect/>
          </a:stretch>
        </p:blipFill>
        <p:spPr bwMode="auto">
          <a:xfrm>
            <a:off x="0" y="1132776"/>
            <a:ext cx="4509544" cy="5153744"/>
          </a:xfrm>
          <a:prstGeom prst="rect">
            <a:avLst/>
          </a:prstGeom>
          <a:noFill/>
        </p:spPr>
      </p:pic>
      <p:pic>
        <p:nvPicPr>
          <p:cNvPr id="7" name="Picture 9" descr="C:\MAC_BackUp\little-work\会议\2016\Spain\Li\Fig\section-3_Fig_OLR_July.jpeg"/>
          <p:cNvPicPr>
            <a:picLocks noChangeAspect="1" noChangeArrowheads="1"/>
          </p:cNvPicPr>
          <p:nvPr/>
        </p:nvPicPr>
        <p:blipFill>
          <a:blip r:embed="rId5" cstate="print"/>
          <a:srcRect l="11512" t="5390" r="13021" b="7283"/>
          <a:stretch>
            <a:fillRect/>
          </a:stretch>
        </p:blipFill>
        <p:spPr bwMode="auto">
          <a:xfrm>
            <a:off x="55532" y="1428737"/>
            <a:ext cx="4445030" cy="5143535"/>
          </a:xfrm>
          <a:prstGeom prst="rect">
            <a:avLst/>
          </a:prstGeom>
          <a:noFill/>
        </p:spPr>
      </p:pic>
      <p:pic>
        <p:nvPicPr>
          <p:cNvPr id="8" name="Picture 10" descr="C:\MAC_BackUp\little-work\会议\2016\Spain\Li\Fig\section-3_Fig_OLR_Aug.jpeg"/>
          <p:cNvPicPr>
            <a:picLocks noChangeAspect="1" noChangeArrowheads="1"/>
          </p:cNvPicPr>
          <p:nvPr/>
        </p:nvPicPr>
        <p:blipFill>
          <a:blip r:embed="rId6" cstate="print"/>
          <a:srcRect l="11389" t="6400" r="11816" b="6139"/>
          <a:stretch>
            <a:fillRect/>
          </a:stretch>
        </p:blipFill>
        <p:spPr bwMode="auto">
          <a:xfrm>
            <a:off x="71438" y="1651000"/>
            <a:ext cx="4572000" cy="5207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5918" y="0"/>
            <a:ext cx="5143536" cy="1143000"/>
          </a:xfrm>
        </p:spPr>
        <p:txBody>
          <a:bodyPr/>
          <a:lstStyle/>
          <a:p>
            <a:r>
              <a:rPr lang="en-US" dirty="0" smtClean="0"/>
              <a:t>evaporation (E)</a:t>
            </a:r>
            <a:endParaRPr lang="nl-NL" dirty="0"/>
          </a:p>
        </p:txBody>
      </p:sp>
      <p:pic>
        <p:nvPicPr>
          <p:cNvPr id="5" name="Picture 2" descr="C:\MAC_BackUp\little-work\会议\2016\Spain\Li\Fig\section-3_Fig_E_May.jpeg"/>
          <p:cNvPicPr>
            <a:picLocks noGrp="1" noChangeAspect="1" noChangeArrowheads="1"/>
          </p:cNvPicPr>
          <p:nvPr>
            <p:ph idx="1"/>
          </p:nvPr>
        </p:nvPicPr>
        <p:blipFill>
          <a:blip r:embed="rId3" cstate="print"/>
          <a:srcRect l="10119" t="5830" r="12918" b="5545"/>
          <a:stretch>
            <a:fillRect/>
          </a:stretch>
        </p:blipFill>
        <p:spPr bwMode="auto">
          <a:xfrm>
            <a:off x="0" y="857232"/>
            <a:ext cx="4357686" cy="5017995"/>
          </a:xfrm>
          <a:prstGeom prst="rect">
            <a:avLst/>
          </a:prstGeom>
          <a:noFill/>
        </p:spPr>
      </p:pic>
      <p:pic>
        <p:nvPicPr>
          <p:cNvPr id="6" name="Picture 3" descr="C:\MAC_BackUp\little-work\会议\2016\Spain\Li\Fig\section-3_Fig_E_June.jpeg"/>
          <p:cNvPicPr>
            <a:picLocks noChangeAspect="1" noChangeArrowheads="1"/>
          </p:cNvPicPr>
          <p:nvPr/>
        </p:nvPicPr>
        <p:blipFill>
          <a:blip r:embed="rId4" cstate="print"/>
          <a:srcRect l="10361" t="5970" r="13226" b="5678"/>
          <a:stretch>
            <a:fillRect/>
          </a:stretch>
        </p:blipFill>
        <p:spPr bwMode="auto">
          <a:xfrm>
            <a:off x="71406" y="1142984"/>
            <a:ext cx="4324895" cy="5000660"/>
          </a:xfrm>
          <a:prstGeom prst="rect">
            <a:avLst/>
          </a:prstGeom>
          <a:noFill/>
        </p:spPr>
      </p:pic>
      <p:pic>
        <p:nvPicPr>
          <p:cNvPr id="7" name="Picture 4" descr="C:\MAC_BackUp\little-work\会议\2016\Spain\Li\Fig\section-3_Fig_E_July.jpeg"/>
          <p:cNvPicPr>
            <a:picLocks noChangeAspect="1" noChangeArrowheads="1"/>
          </p:cNvPicPr>
          <p:nvPr/>
        </p:nvPicPr>
        <p:blipFill>
          <a:blip r:embed="rId5" cstate="print"/>
          <a:srcRect l="10614" t="6116" r="12327" b="5816"/>
          <a:stretch>
            <a:fillRect/>
          </a:stretch>
        </p:blipFill>
        <p:spPr bwMode="auto">
          <a:xfrm>
            <a:off x="124984" y="1428736"/>
            <a:ext cx="4375578" cy="5000660"/>
          </a:xfrm>
          <a:prstGeom prst="rect">
            <a:avLst/>
          </a:prstGeom>
          <a:noFill/>
        </p:spPr>
      </p:pic>
      <p:pic>
        <p:nvPicPr>
          <p:cNvPr id="8" name="Picture 5" descr="C:\MAC_BackUp\little-work\会议\2016\Spain\Li\Fig\section-3_Fig_E_Aug.jpeg"/>
          <p:cNvPicPr>
            <a:picLocks noChangeAspect="1" noChangeArrowheads="1"/>
          </p:cNvPicPr>
          <p:nvPr/>
        </p:nvPicPr>
        <p:blipFill>
          <a:blip r:embed="rId6" cstate="print"/>
          <a:srcRect l="11285" t="5830" r="12918" b="6711"/>
          <a:stretch>
            <a:fillRect/>
          </a:stretch>
        </p:blipFill>
        <p:spPr bwMode="auto">
          <a:xfrm>
            <a:off x="214282" y="1698002"/>
            <a:ext cx="4286280" cy="4945708"/>
          </a:xfrm>
          <a:prstGeom prst="rect">
            <a:avLst/>
          </a:prstGeom>
          <a:noFill/>
        </p:spPr>
      </p:pic>
      <p:sp>
        <p:nvSpPr>
          <p:cNvPr id="9" name="矩形 8"/>
          <p:cNvSpPr/>
          <p:nvPr/>
        </p:nvSpPr>
        <p:spPr>
          <a:xfrm>
            <a:off x="4357718" y="1643050"/>
            <a:ext cx="4857752" cy="3539430"/>
          </a:xfrm>
          <a:prstGeom prst="rect">
            <a:avLst/>
          </a:prstGeom>
        </p:spPr>
        <p:txBody>
          <a:bodyPr wrap="square">
            <a:spAutoFit/>
          </a:bodyPr>
          <a:lstStyle/>
          <a:p>
            <a:r>
              <a:rPr lang="nl-NL" sz="3200" dirty="0" smtClean="0"/>
              <a:t>Evaporation </a:t>
            </a:r>
            <a:r>
              <a:rPr lang="nl-NL" sz="3200" dirty="0" smtClean="0"/>
              <a:t>moistens the air in arid and semiarid regions.</a:t>
            </a:r>
          </a:p>
          <a:p>
            <a:r>
              <a:rPr lang="nl-NL" sz="3200" dirty="0" smtClean="0"/>
              <a:t>In the warm moist monsoon regions, high </a:t>
            </a:r>
            <a:r>
              <a:rPr lang="en-US" sz="3200" dirty="0" smtClean="0"/>
              <a:t>evaporation corresponds to the occurrence of rainfall. </a:t>
            </a:r>
            <a:endParaRPr lang="zh-CN"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58" y="214290"/>
            <a:ext cx="7772400" cy="1470025"/>
          </a:xfrm>
        </p:spPr>
        <p:txBody>
          <a:bodyPr/>
          <a:lstStyle/>
          <a:p>
            <a:r>
              <a:rPr lang="nl-NL" dirty="0" smtClean="0"/>
              <a:t>Outline</a:t>
            </a:r>
            <a:endParaRPr lang="nl-NL" dirty="0"/>
          </a:p>
        </p:txBody>
      </p:sp>
      <p:sp>
        <p:nvSpPr>
          <p:cNvPr id="3" name="Subtitle 2"/>
          <p:cNvSpPr>
            <a:spLocks noGrp="1"/>
          </p:cNvSpPr>
          <p:nvPr>
            <p:ph type="subTitle" idx="1"/>
          </p:nvPr>
        </p:nvSpPr>
        <p:spPr>
          <a:xfrm>
            <a:off x="1071538" y="1928802"/>
            <a:ext cx="7215238" cy="4214842"/>
          </a:xfrm>
        </p:spPr>
        <p:txBody>
          <a:bodyPr/>
          <a:lstStyle/>
          <a:p>
            <a:pPr algn="l">
              <a:buFont typeface="Arial" pitchFamily="34" charset="0"/>
              <a:buChar char="•"/>
            </a:pPr>
            <a:r>
              <a:rPr lang="nl-NL" dirty="0" smtClean="0">
                <a:solidFill>
                  <a:schemeClr val="bg2">
                    <a:lumMod val="75000"/>
                  </a:schemeClr>
                </a:solidFill>
              </a:rPr>
              <a:t>  Study aims</a:t>
            </a:r>
          </a:p>
          <a:p>
            <a:pPr algn="l">
              <a:buFont typeface="Arial" pitchFamily="34" charset="0"/>
              <a:buChar char="•"/>
            </a:pPr>
            <a:r>
              <a:rPr lang="nl-NL" dirty="0" smtClean="0">
                <a:solidFill>
                  <a:schemeClr val="bg2">
                    <a:lumMod val="75000"/>
                  </a:schemeClr>
                </a:solidFill>
              </a:rPr>
              <a:t>  Data &amp; methods</a:t>
            </a:r>
          </a:p>
          <a:p>
            <a:pPr algn="l">
              <a:buFont typeface="Arial" pitchFamily="34" charset="0"/>
              <a:buChar char="•"/>
            </a:pPr>
            <a:r>
              <a:rPr lang="nl-NL" dirty="0" smtClean="0">
                <a:solidFill>
                  <a:schemeClr val="bg2">
                    <a:lumMod val="75000"/>
                  </a:schemeClr>
                </a:solidFill>
              </a:rPr>
              <a:t>  Relationship with various variables</a:t>
            </a:r>
          </a:p>
          <a:p>
            <a:pPr algn="l">
              <a:buFont typeface="Arial" pitchFamily="34" charset="0"/>
              <a:buChar char="•"/>
            </a:pPr>
            <a:r>
              <a:rPr lang="nl-NL" dirty="0" smtClean="0">
                <a:solidFill>
                  <a:schemeClr val="tx1"/>
                </a:solidFill>
              </a:rPr>
              <a:t>  </a:t>
            </a:r>
            <a:r>
              <a:rPr lang="en-US" dirty="0" smtClean="0">
                <a:solidFill>
                  <a:schemeClr val="tx1"/>
                </a:solidFill>
              </a:rPr>
              <a:t>Dominant climatic processes on </a:t>
            </a:r>
            <a:r>
              <a:rPr lang="en-US" dirty="0" err="1" smtClean="0">
                <a:solidFill>
                  <a:schemeClr val="tx1"/>
                </a:solidFill>
              </a:rPr>
              <a:t>CWV</a:t>
            </a:r>
            <a:endParaRPr lang="nl-NL" dirty="0" smtClean="0">
              <a:solidFill>
                <a:schemeClr val="tx1"/>
              </a:solidFill>
            </a:endParaRPr>
          </a:p>
          <a:p>
            <a:pPr algn="l">
              <a:buFont typeface="Arial" pitchFamily="34" charset="0"/>
              <a:buChar char="•"/>
            </a:pPr>
            <a:r>
              <a:rPr lang="nl-NL" dirty="0" smtClean="0">
                <a:solidFill>
                  <a:schemeClr val="bg2">
                    <a:lumMod val="75000"/>
                  </a:schemeClr>
                </a:solidFill>
              </a:rPr>
              <a:t>  Summary</a:t>
            </a:r>
            <a:endParaRPr lang="nl-NL" dirty="0">
              <a:solidFill>
                <a:schemeClr val="bg2">
                  <a:lumMod val="75000"/>
                </a:schemeClr>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229600" cy="1143000"/>
          </a:xfrm>
        </p:spPr>
        <p:txBody>
          <a:bodyPr>
            <a:normAutofit fontScale="90000"/>
          </a:bodyPr>
          <a:lstStyle/>
          <a:p>
            <a:r>
              <a:rPr lang="en-US" dirty="0" smtClean="0"/>
              <a:t>Dominant climatic processes on CWV</a:t>
            </a:r>
            <a:endParaRPr lang="nl-NL" dirty="0"/>
          </a:p>
        </p:txBody>
      </p:sp>
      <p:pic>
        <p:nvPicPr>
          <p:cNvPr id="5" name="Picture 2" descr="C:\MAC_BackUp\little-work\会议\2016\Spain\Li\Fig\Section_4_Fig_May.jpg"/>
          <p:cNvPicPr>
            <a:picLocks noGrp="1" noChangeAspect="1" noChangeArrowheads="1"/>
          </p:cNvPicPr>
          <p:nvPr>
            <p:ph idx="1"/>
          </p:nvPr>
        </p:nvPicPr>
        <p:blipFill>
          <a:blip r:embed="rId3" cstate="print"/>
          <a:srcRect l="10782" t="6685" r="13456" b="6412"/>
          <a:stretch>
            <a:fillRect/>
          </a:stretch>
        </p:blipFill>
        <p:spPr bwMode="auto">
          <a:xfrm>
            <a:off x="-33163" y="857232"/>
            <a:ext cx="4319411" cy="4954591"/>
          </a:xfrm>
          <a:prstGeom prst="rect">
            <a:avLst/>
          </a:prstGeom>
          <a:noFill/>
        </p:spPr>
      </p:pic>
      <p:pic>
        <p:nvPicPr>
          <p:cNvPr id="6" name="Picture 3" descr="C:\MAC_BackUp\little-work\会议\2016\Spain\Li\Fig\Section_4_Fig_June.jpg"/>
          <p:cNvPicPr>
            <a:picLocks noChangeAspect="1" noChangeArrowheads="1"/>
          </p:cNvPicPr>
          <p:nvPr/>
        </p:nvPicPr>
        <p:blipFill>
          <a:blip r:embed="rId4" cstate="print"/>
          <a:srcRect l="11285" t="5830" r="12918" b="5545"/>
          <a:stretch>
            <a:fillRect/>
          </a:stretch>
        </p:blipFill>
        <p:spPr bwMode="auto">
          <a:xfrm>
            <a:off x="71406" y="1060593"/>
            <a:ext cx="4286248" cy="5011613"/>
          </a:xfrm>
          <a:prstGeom prst="rect">
            <a:avLst/>
          </a:prstGeom>
          <a:noFill/>
        </p:spPr>
      </p:pic>
      <p:pic>
        <p:nvPicPr>
          <p:cNvPr id="7" name="Picture 4" descr="C:\MAC_BackUp\little-work\会议\2016\Spain\Li\Fig\Section_4_Fig_July.jpg"/>
          <p:cNvPicPr>
            <a:picLocks noChangeAspect="1" noChangeArrowheads="1"/>
          </p:cNvPicPr>
          <p:nvPr/>
        </p:nvPicPr>
        <p:blipFill>
          <a:blip r:embed="rId5" cstate="print"/>
          <a:srcRect l="10904" t="6760" r="12481" b="6484"/>
          <a:stretch>
            <a:fillRect/>
          </a:stretch>
        </p:blipFill>
        <p:spPr bwMode="auto">
          <a:xfrm>
            <a:off x="0" y="1285860"/>
            <a:ext cx="4353079" cy="4929222"/>
          </a:xfrm>
          <a:prstGeom prst="rect">
            <a:avLst/>
          </a:prstGeom>
          <a:noFill/>
        </p:spPr>
      </p:pic>
      <p:pic>
        <p:nvPicPr>
          <p:cNvPr id="8" name="Picture 6" descr="C:\MAC_BackUp\little-work\会议\2016\Spain\Li\Fig\Section_4_Fig_Aug.jpg"/>
          <p:cNvPicPr>
            <a:picLocks noChangeAspect="1" noChangeArrowheads="1"/>
          </p:cNvPicPr>
          <p:nvPr/>
        </p:nvPicPr>
        <p:blipFill>
          <a:blip r:embed="rId6" cstate="print"/>
          <a:srcRect l="11285" t="5830" r="11751" b="6711"/>
          <a:stretch>
            <a:fillRect/>
          </a:stretch>
        </p:blipFill>
        <p:spPr bwMode="auto">
          <a:xfrm>
            <a:off x="91408" y="1500174"/>
            <a:ext cx="4337716" cy="4929222"/>
          </a:xfrm>
          <a:prstGeom prst="rect">
            <a:avLst/>
          </a:prstGeom>
          <a:noFill/>
        </p:spPr>
      </p:pic>
      <p:pic>
        <p:nvPicPr>
          <p:cNvPr id="9" name="Picture 2" descr="C:\MAC_BackUp\little-work\会议\2016\Spain\Li\cb.png"/>
          <p:cNvPicPr>
            <a:picLocks noChangeAspect="1" noChangeArrowheads="1"/>
          </p:cNvPicPr>
          <p:nvPr/>
        </p:nvPicPr>
        <p:blipFill>
          <a:blip r:embed="rId7"/>
          <a:srcRect b="89994"/>
          <a:stretch>
            <a:fillRect/>
          </a:stretch>
        </p:blipFill>
        <p:spPr bwMode="auto">
          <a:xfrm>
            <a:off x="428596" y="6429396"/>
            <a:ext cx="8229600" cy="309771"/>
          </a:xfrm>
          <a:prstGeom prst="rect">
            <a:avLst/>
          </a:prstGeom>
          <a:noFill/>
        </p:spPr>
      </p:pic>
      <p:sp>
        <p:nvSpPr>
          <p:cNvPr id="10" name="矩形 9"/>
          <p:cNvSpPr/>
          <p:nvPr/>
        </p:nvSpPr>
        <p:spPr>
          <a:xfrm>
            <a:off x="4357686" y="1071546"/>
            <a:ext cx="4572000" cy="5088573"/>
          </a:xfrm>
          <a:prstGeom prst="rect">
            <a:avLst/>
          </a:prstGeom>
        </p:spPr>
        <p:txBody>
          <a:bodyPr>
            <a:spAutoFit/>
          </a:bodyPr>
          <a:lstStyle/>
          <a:p>
            <a:pPr>
              <a:spcBef>
                <a:spcPts val="1000"/>
              </a:spcBef>
            </a:pPr>
            <a:r>
              <a:rPr lang="en-US" sz="2800" dirty="0" smtClean="0"/>
              <a:t>Monsoon-free regions : having little influence from the summer monsoon even during strong monsoon years. </a:t>
            </a:r>
          </a:p>
          <a:p>
            <a:pPr>
              <a:spcBef>
                <a:spcPts val="1000"/>
              </a:spcBef>
            </a:pPr>
            <a:r>
              <a:rPr lang="en-US" altLang="zh-CN" sz="2800" dirty="0" smtClean="0"/>
              <a:t>Monsoon transition regions:  water </a:t>
            </a:r>
            <a:r>
              <a:rPr lang="en-US" altLang="zh-CN" sz="2800" dirty="0" err="1" smtClean="0"/>
              <a:t>vapour</a:t>
            </a:r>
            <a:r>
              <a:rPr lang="en-US" altLang="zh-CN" sz="2800" dirty="0" smtClean="0"/>
              <a:t> content is mostly influenced by monsoon variation.</a:t>
            </a:r>
          </a:p>
          <a:p>
            <a:pPr>
              <a:spcBef>
                <a:spcPts val="1000"/>
              </a:spcBef>
            </a:pPr>
            <a:r>
              <a:rPr lang="en-US" altLang="zh-CN" sz="2800" dirty="0" smtClean="0"/>
              <a:t>Monsoon controlled regions: covered by monsoon even in weak monsoon years.</a:t>
            </a:r>
            <a:endParaRPr lang="zh-CN"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58" y="214290"/>
            <a:ext cx="7772400" cy="1470025"/>
          </a:xfrm>
        </p:spPr>
        <p:txBody>
          <a:bodyPr/>
          <a:lstStyle/>
          <a:p>
            <a:r>
              <a:rPr lang="nl-NL" dirty="0" smtClean="0"/>
              <a:t>Outline</a:t>
            </a:r>
            <a:endParaRPr lang="nl-NL" dirty="0"/>
          </a:p>
        </p:txBody>
      </p:sp>
      <p:sp>
        <p:nvSpPr>
          <p:cNvPr id="3" name="Subtitle 2"/>
          <p:cNvSpPr>
            <a:spLocks noGrp="1"/>
          </p:cNvSpPr>
          <p:nvPr>
            <p:ph type="subTitle" idx="1"/>
          </p:nvPr>
        </p:nvSpPr>
        <p:spPr>
          <a:xfrm>
            <a:off x="1071538" y="1928802"/>
            <a:ext cx="7215238" cy="4214842"/>
          </a:xfrm>
        </p:spPr>
        <p:txBody>
          <a:bodyPr/>
          <a:lstStyle/>
          <a:p>
            <a:pPr algn="l">
              <a:buFont typeface="Arial" pitchFamily="34" charset="0"/>
              <a:buChar char="•"/>
            </a:pPr>
            <a:r>
              <a:rPr lang="nl-NL" dirty="0" smtClean="0">
                <a:solidFill>
                  <a:schemeClr val="bg2">
                    <a:lumMod val="75000"/>
                  </a:schemeClr>
                </a:solidFill>
              </a:rPr>
              <a:t>  Study aims</a:t>
            </a:r>
          </a:p>
          <a:p>
            <a:pPr algn="l">
              <a:buFont typeface="Arial" pitchFamily="34" charset="0"/>
              <a:buChar char="•"/>
            </a:pPr>
            <a:r>
              <a:rPr lang="nl-NL" dirty="0" smtClean="0">
                <a:solidFill>
                  <a:schemeClr val="bg2">
                    <a:lumMod val="75000"/>
                  </a:schemeClr>
                </a:solidFill>
              </a:rPr>
              <a:t>  Data &amp; methods</a:t>
            </a:r>
          </a:p>
          <a:p>
            <a:pPr algn="l">
              <a:buFont typeface="Arial" pitchFamily="34" charset="0"/>
              <a:buChar char="•"/>
            </a:pPr>
            <a:r>
              <a:rPr lang="nl-NL" dirty="0" smtClean="0">
                <a:solidFill>
                  <a:schemeClr val="bg2">
                    <a:lumMod val="75000"/>
                  </a:schemeClr>
                </a:solidFill>
              </a:rPr>
              <a:t>  Relationship with various variables</a:t>
            </a:r>
          </a:p>
          <a:p>
            <a:pPr algn="l">
              <a:buFont typeface="Arial" pitchFamily="34" charset="0"/>
              <a:buChar char="•"/>
            </a:pPr>
            <a:r>
              <a:rPr lang="nl-NL" dirty="0" smtClean="0">
                <a:solidFill>
                  <a:schemeClr val="bg2">
                    <a:lumMod val="75000"/>
                  </a:schemeClr>
                </a:solidFill>
              </a:rPr>
              <a:t>  </a:t>
            </a:r>
            <a:r>
              <a:rPr lang="en-US" dirty="0" smtClean="0">
                <a:solidFill>
                  <a:schemeClr val="bg2">
                    <a:lumMod val="75000"/>
                  </a:schemeClr>
                </a:solidFill>
              </a:rPr>
              <a:t>Dominant climatic processes on </a:t>
            </a:r>
            <a:r>
              <a:rPr lang="en-US" dirty="0" err="1" smtClean="0">
                <a:solidFill>
                  <a:schemeClr val="bg2">
                    <a:lumMod val="75000"/>
                  </a:schemeClr>
                </a:solidFill>
              </a:rPr>
              <a:t>CWV</a:t>
            </a:r>
            <a:endParaRPr lang="nl-NL" dirty="0" smtClean="0">
              <a:solidFill>
                <a:schemeClr val="bg2">
                  <a:lumMod val="75000"/>
                </a:schemeClr>
              </a:solidFill>
            </a:endParaRPr>
          </a:p>
          <a:p>
            <a:pPr algn="l">
              <a:buFont typeface="Arial" pitchFamily="34" charset="0"/>
              <a:buChar char="•"/>
            </a:pPr>
            <a:r>
              <a:rPr lang="nl-NL" dirty="0" smtClean="0">
                <a:solidFill>
                  <a:schemeClr val="tx1"/>
                </a:solidFill>
              </a:rPr>
              <a:t>  Summary</a:t>
            </a:r>
            <a:endParaRPr lang="nl-NL" dirty="0">
              <a:solidFill>
                <a:schemeClr val="tx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58" y="214290"/>
            <a:ext cx="7772400" cy="1470025"/>
          </a:xfrm>
        </p:spPr>
        <p:txBody>
          <a:bodyPr/>
          <a:lstStyle/>
          <a:p>
            <a:r>
              <a:rPr lang="nl-NL" dirty="0" smtClean="0"/>
              <a:t>Outline</a:t>
            </a:r>
            <a:endParaRPr lang="nl-NL" dirty="0"/>
          </a:p>
        </p:txBody>
      </p:sp>
      <p:sp>
        <p:nvSpPr>
          <p:cNvPr id="3" name="Subtitle 2"/>
          <p:cNvSpPr>
            <a:spLocks noGrp="1"/>
          </p:cNvSpPr>
          <p:nvPr>
            <p:ph type="subTitle" idx="1"/>
          </p:nvPr>
        </p:nvSpPr>
        <p:spPr>
          <a:xfrm>
            <a:off x="1071538" y="1928802"/>
            <a:ext cx="7215238" cy="4214842"/>
          </a:xfrm>
        </p:spPr>
        <p:txBody>
          <a:bodyPr/>
          <a:lstStyle/>
          <a:p>
            <a:pPr algn="l">
              <a:buFont typeface="Arial" pitchFamily="34" charset="0"/>
              <a:buChar char="•"/>
            </a:pPr>
            <a:r>
              <a:rPr lang="nl-NL" dirty="0" smtClean="0">
                <a:solidFill>
                  <a:schemeClr val="tx1"/>
                </a:solidFill>
              </a:rPr>
              <a:t>  Study aims</a:t>
            </a:r>
          </a:p>
          <a:p>
            <a:pPr algn="l">
              <a:buFont typeface="Arial" pitchFamily="34" charset="0"/>
              <a:buChar char="•"/>
            </a:pPr>
            <a:r>
              <a:rPr lang="nl-NL" dirty="0" smtClean="0">
                <a:solidFill>
                  <a:schemeClr val="tx1"/>
                </a:solidFill>
              </a:rPr>
              <a:t>  Data &amp; methods</a:t>
            </a:r>
          </a:p>
          <a:p>
            <a:pPr algn="l">
              <a:buFont typeface="Arial" pitchFamily="34" charset="0"/>
              <a:buChar char="•"/>
            </a:pPr>
            <a:r>
              <a:rPr lang="nl-NL" dirty="0" smtClean="0">
                <a:solidFill>
                  <a:schemeClr val="tx1"/>
                </a:solidFill>
              </a:rPr>
              <a:t>  Relationship with various variables</a:t>
            </a:r>
          </a:p>
          <a:p>
            <a:pPr algn="l">
              <a:buFont typeface="Arial" pitchFamily="34" charset="0"/>
              <a:buChar char="•"/>
            </a:pPr>
            <a:r>
              <a:rPr lang="nl-NL" dirty="0" smtClean="0">
                <a:solidFill>
                  <a:schemeClr val="tx1"/>
                </a:solidFill>
              </a:rPr>
              <a:t>  </a:t>
            </a:r>
            <a:r>
              <a:rPr lang="en-US" dirty="0" smtClean="0">
                <a:solidFill>
                  <a:schemeClr val="tx1"/>
                </a:solidFill>
              </a:rPr>
              <a:t>Dominant climatic processes on </a:t>
            </a:r>
            <a:r>
              <a:rPr lang="en-US" dirty="0" err="1" smtClean="0">
                <a:solidFill>
                  <a:schemeClr val="tx1"/>
                </a:solidFill>
              </a:rPr>
              <a:t>CWV</a:t>
            </a:r>
            <a:endParaRPr lang="nl-NL" dirty="0" smtClean="0">
              <a:solidFill>
                <a:schemeClr val="tx1"/>
              </a:solidFill>
            </a:endParaRPr>
          </a:p>
          <a:p>
            <a:pPr algn="l">
              <a:buFont typeface="Arial" pitchFamily="34" charset="0"/>
              <a:buChar char="•"/>
            </a:pPr>
            <a:r>
              <a:rPr lang="nl-NL" dirty="0" smtClean="0">
                <a:solidFill>
                  <a:schemeClr val="tx1"/>
                </a:solidFill>
              </a:rPr>
              <a:t>  Summary</a:t>
            </a:r>
            <a:endParaRPr lang="nl-NL"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28596" y="500042"/>
            <a:ext cx="8229600" cy="1143000"/>
          </a:xfrm>
        </p:spPr>
        <p:txBody>
          <a:bodyPr/>
          <a:lstStyle/>
          <a:p>
            <a:r>
              <a:rPr lang="en-US" altLang="zh-CN" dirty="0" smtClean="0"/>
              <a:t>Summary</a:t>
            </a:r>
            <a:endParaRPr lang="zh-CN" altLang="en-US" dirty="0"/>
          </a:p>
        </p:txBody>
      </p:sp>
      <p:sp>
        <p:nvSpPr>
          <p:cNvPr id="3" name="内容占位符 2"/>
          <p:cNvSpPr>
            <a:spLocks noGrp="1"/>
          </p:cNvSpPr>
          <p:nvPr>
            <p:ph idx="1"/>
          </p:nvPr>
        </p:nvSpPr>
        <p:spPr>
          <a:xfrm>
            <a:off x="171448" y="1928802"/>
            <a:ext cx="8543956" cy="4286280"/>
          </a:xfrm>
        </p:spPr>
        <p:txBody>
          <a:bodyPr>
            <a:normAutofit/>
          </a:bodyPr>
          <a:lstStyle/>
          <a:p>
            <a:r>
              <a:rPr lang="en-US" dirty="0" smtClean="0"/>
              <a:t>The water </a:t>
            </a:r>
            <a:r>
              <a:rPr lang="en-US" dirty="0" err="1" smtClean="0"/>
              <a:t>vapour</a:t>
            </a:r>
            <a:r>
              <a:rPr lang="en-US" dirty="0" smtClean="0"/>
              <a:t> removing effect of the </a:t>
            </a:r>
            <a:r>
              <a:rPr lang="en-US" dirty="0" err="1" smtClean="0"/>
              <a:t>Westerlies</a:t>
            </a:r>
            <a:r>
              <a:rPr lang="en-US" dirty="0" smtClean="0"/>
              <a:t>, the drying out indicated either by </a:t>
            </a:r>
            <a:r>
              <a:rPr lang="en-US" dirty="0" err="1" smtClean="0"/>
              <a:t>OLR</a:t>
            </a:r>
            <a:r>
              <a:rPr lang="en-US" dirty="0" smtClean="0"/>
              <a:t> or by evaporation, and the moistening effect from evaporation or by monsoon show up as the primary drivers of the </a:t>
            </a:r>
            <a:r>
              <a:rPr lang="en-US" dirty="0" err="1" smtClean="0"/>
              <a:t>vapour</a:t>
            </a:r>
            <a:r>
              <a:rPr lang="en-US" dirty="0" smtClean="0"/>
              <a:t> content at various locations in different months.</a:t>
            </a:r>
          </a:p>
          <a:p>
            <a:r>
              <a:rPr lang="en-US" dirty="0" smtClean="0"/>
              <a:t>Monsoon can be understood from the water </a:t>
            </a:r>
            <a:r>
              <a:rPr lang="en-US" dirty="0" err="1" smtClean="0"/>
              <a:t>vapour</a:t>
            </a:r>
            <a:r>
              <a:rPr lang="en-US" dirty="0" smtClean="0"/>
              <a:t> perspective.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366" y="2285992"/>
            <a:ext cx="8229600" cy="1143000"/>
          </a:xfrm>
        </p:spPr>
        <p:txBody>
          <a:bodyPr/>
          <a:lstStyle/>
          <a:p>
            <a:r>
              <a:rPr lang="nl-NL" dirty="0" smtClean="0"/>
              <a:t>Thank you !</a:t>
            </a:r>
            <a:endParaRPr lang="nl-NL" dirty="0"/>
          </a:p>
        </p:txBody>
      </p:sp>
      <p:sp>
        <p:nvSpPr>
          <p:cNvPr id="3" name="Content Placeholder 2"/>
          <p:cNvSpPr>
            <a:spLocks noGrp="1"/>
          </p:cNvSpPr>
          <p:nvPr>
            <p:ph idx="1"/>
          </p:nvPr>
        </p:nvSpPr>
        <p:spPr/>
        <p:txBody>
          <a:bodyPr/>
          <a:lstStyle/>
          <a:p>
            <a:endParaRPr lang="nl-NL"/>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338"/>
            <a:ext cx="8229600" cy="1143000"/>
          </a:xfrm>
        </p:spPr>
        <p:txBody>
          <a:bodyPr>
            <a:normAutofit/>
          </a:bodyPr>
          <a:lstStyle/>
          <a:p>
            <a:r>
              <a:rPr lang="en-US" dirty="0" smtClean="0"/>
              <a:t>Relationship with various variables</a:t>
            </a:r>
            <a:endParaRPr lang="nl-NL" dirty="0"/>
          </a:p>
        </p:txBody>
      </p:sp>
      <p:pic>
        <p:nvPicPr>
          <p:cNvPr id="6" name="图片 86" descr="C:\Paper-III\Codes\Figure_1_section_3\section-3_Fig.jpg"/>
          <p:cNvPicPr>
            <a:picLocks noGrp="1"/>
          </p:cNvPicPr>
          <p:nvPr>
            <p:ph idx="1"/>
          </p:nvPr>
        </p:nvPicPr>
        <p:blipFill>
          <a:blip r:embed="rId3" cstate="print"/>
          <a:srcRect l="8445" t="11770" r="6972" b="11223"/>
          <a:stretch>
            <a:fillRect/>
          </a:stretch>
        </p:blipFill>
        <p:spPr bwMode="auto">
          <a:xfrm>
            <a:off x="1571604" y="642918"/>
            <a:ext cx="5715040" cy="61436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58" y="214290"/>
            <a:ext cx="7772400" cy="1470025"/>
          </a:xfrm>
        </p:spPr>
        <p:txBody>
          <a:bodyPr/>
          <a:lstStyle/>
          <a:p>
            <a:r>
              <a:rPr lang="nl-NL" dirty="0" smtClean="0"/>
              <a:t>Outline</a:t>
            </a:r>
            <a:endParaRPr lang="nl-NL" dirty="0"/>
          </a:p>
        </p:txBody>
      </p:sp>
      <p:sp>
        <p:nvSpPr>
          <p:cNvPr id="3" name="Subtitle 2"/>
          <p:cNvSpPr>
            <a:spLocks noGrp="1"/>
          </p:cNvSpPr>
          <p:nvPr>
            <p:ph type="subTitle" idx="1"/>
          </p:nvPr>
        </p:nvSpPr>
        <p:spPr>
          <a:xfrm>
            <a:off x="1071538" y="1928802"/>
            <a:ext cx="7215238" cy="4214842"/>
          </a:xfrm>
        </p:spPr>
        <p:txBody>
          <a:bodyPr/>
          <a:lstStyle/>
          <a:p>
            <a:pPr algn="l">
              <a:buFont typeface="Arial" pitchFamily="34" charset="0"/>
              <a:buChar char="•"/>
            </a:pPr>
            <a:r>
              <a:rPr lang="nl-NL" dirty="0" smtClean="0">
                <a:solidFill>
                  <a:schemeClr val="tx1"/>
                </a:solidFill>
              </a:rPr>
              <a:t>  Study aims</a:t>
            </a:r>
          </a:p>
          <a:p>
            <a:pPr algn="l">
              <a:buFont typeface="Arial" pitchFamily="34" charset="0"/>
              <a:buChar char="•"/>
            </a:pPr>
            <a:r>
              <a:rPr lang="nl-NL" dirty="0" smtClean="0">
                <a:solidFill>
                  <a:schemeClr val="bg2">
                    <a:lumMod val="75000"/>
                  </a:schemeClr>
                </a:solidFill>
              </a:rPr>
              <a:t>  Data &amp; methods</a:t>
            </a:r>
          </a:p>
          <a:p>
            <a:pPr algn="l">
              <a:buFont typeface="Arial" pitchFamily="34" charset="0"/>
              <a:buChar char="•"/>
            </a:pPr>
            <a:r>
              <a:rPr lang="nl-NL" dirty="0" smtClean="0">
                <a:solidFill>
                  <a:schemeClr val="bg2">
                    <a:lumMod val="75000"/>
                  </a:schemeClr>
                </a:solidFill>
              </a:rPr>
              <a:t>  Relationship with various variables</a:t>
            </a:r>
          </a:p>
          <a:p>
            <a:pPr algn="l">
              <a:buFont typeface="Arial" pitchFamily="34" charset="0"/>
              <a:buChar char="•"/>
            </a:pPr>
            <a:r>
              <a:rPr lang="nl-NL" dirty="0" smtClean="0">
                <a:solidFill>
                  <a:schemeClr val="bg2">
                    <a:lumMod val="75000"/>
                  </a:schemeClr>
                </a:solidFill>
              </a:rPr>
              <a:t>  </a:t>
            </a:r>
            <a:r>
              <a:rPr lang="en-US" dirty="0" smtClean="0">
                <a:solidFill>
                  <a:schemeClr val="bg2">
                    <a:lumMod val="75000"/>
                  </a:schemeClr>
                </a:solidFill>
              </a:rPr>
              <a:t>Dominant climatic processes on </a:t>
            </a:r>
            <a:r>
              <a:rPr lang="en-US" dirty="0" err="1" smtClean="0">
                <a:solidFill>
                  <a:schemeClr val="bg2">
                    <a:lumMod val="75000"/>
                  </a:schemeClr>
                </a:solidFill>
              </a:rPr>
              <a:t>CWV</a:t>
            </a:r>
            <a:endParaRPr lang="nl-NL" dirty="0" smtClean="0">
              <a:solidFill>
                <a:schemeClr val="bg2">
                  <a:lumMod val="75000"/>
                </a:schemeClr>
              </a:solidFill>
            </a:endParaRPr>
          </a:p>
          <a:p>
            <a:pPr algn="l">
              <a:buFont typeface="Arial" pitchFamily="34" charset="0"/>
              <a:buChar char="•"/>
            </a:pPr>
            <a:r>
              <a:rPr lang="nl-NL" dirty="0" smtClean="0">
                <a:solidFill>
                  <a:schemeClr val="bg2">
                    <a:lumMod val="75000"/>
                  </a:schemeClr>
                </a:solidFill>
              </a:rPr>
              <a:t>  Summary</a:t>
            </a:r>
            <a:endParaRPr lang="nl-NL" dirty="0">
              <a:solidFill>
                <a:schemeClr val="bg2">
                  <a:lumMod val="75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720" y="214290"/>
            <a:ext cx="8429684" cy="1643074"/>
          </a:xfrm>
        </p:spPr>
        <p:txBody>
          <a:bodyPr>
            <a:normAutofit/>
          </a:bodyPr>
          <a:lstStyle/>
          <a:p>
            <a:r>
              <a:rPr lang="nl-NL" dirty="0" smtClean="0"/>
              <a:t>Study aims </a:t>
            </a:r>
            <a:endParaRPr lang="nl-NL" dirty="0"/>
          </a:p>
        </p:txBody>
      </p:sp>
      <p:sp>
        <p:nvSpPr>
          <p:cNvPr id="3" name="Content Placeholder 2"/>
          <p:cNvSpPr>
            <a:spLocks noGrp="1"/>
          </p:cNvSpPr>
          <p:nvPr>
            <p:ph idx="1"/>
          </p:nvPr>
        </p:nvSpPr>
        <p:spPr>
          <a:xfrm>
            <a:off x="214282" y="1928803"/>
            <a:ext cx="8072494" cy="3143272"/>
          </a:xfrm>
        </p:spPr>
        <p:txBody>
          <a:bodyPr>
            <a:normAutofit/>
          </a:bodyPr>
          <a:lstStyle/>
          <a:p>
            <a:r>
              <a:rPr lang="nl-NL" dirty="0" smtClean="0"/>
              <a:t>What factors are important for the amount of water vapour in the atmosphere ?</a:t>
            </a:r>
          </a:p>
          <a:p>
            <a:r>
              <a:rPr lang="nl-NL" dirty="0" smtClean="0"/>
              <a:t>The relative importance among these important factors.</a:t>
            </a:r>
          </a:p>
          <a:p>
            <a:endParaRPr lang="nl-NL"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58" y="214290"/>
            <a:ext cx="7772400" cy="1470025"/>
          </a:xfrm>
        </p:spPr>
        <p:txBody>
          <a:bodyPr/>
          <a:lstStyle/>
          <a:p>
            <a:r>
              <a:rPr lang="nl-NL" dirty="0" smtClean="0"/>
              <a:t>Outline</a:t>
            </a:r>
            <a:endParaRPr lang="nl-NL" dirty="0"/>
          </a:p>
        </p:txBody>
      </p:sp>
      <p:sp>
        <p:nvSpPr>
          <p:cNvPr id="3" name="Subtitle 2"/>
          <p:cNvSpPr>
            <a:spLocks noGrp="1"/>
          </p:cNvSpPr>
          <p:nvPr>
            <p:ph type="subTitle" idx="1"/>
          </p:nvPr>
        </p:nvSpPr>
        <p:spPr>
          <a:xfrm>
            <a:off x="1071538" y="1928802"/>
            <a:ext cx="7215238" cy="4214842"/>
          </a:xfrm>
        </p:spPr>
        <p:txBody>
          <a:bodyPr/>
          <a:lstStyle/>
          <a:p>
            <a:pPr algn="l">
              <a:buFont typeface="Arial" pitchFamily="34" charset="0"/>
              <a:buChar char="•"/>
            </a:pPr>
            <a:r>
              <a:rPr lang="nl-NL" dirty="0" smtClean="0">
                <a:solidFill>
                  <a:schemeClr val="bg2">
                    <a:lumMod val="75000"/>
                  </a:schemeClr>
                </a:solidFill>
              </a:rPr>
              <a:t>  Study aims</a:t>
            </a:r>
          </a:p>
          <a:p>
            <a:pPr algn="l">
              <a:buFont typeface="Arial" pitchFamily="34" charset="0"/>
              <a:buChar char="•"/>
            </a:pPr>
            <a:r>
              <a:rPr lang="nl-NL" dirty="0" smtClean="0">
                <a:solidFill>
                  <a:schemeClr val="tx1"/>
                </a:solidFill>
              </a:rPr>
              <a:t>  Data &amp; methods</a:t>
            </a:r>
          </a:p>
          <a:p>
            <a:pPr algn="l">
              <a:buFont typeface="Arial" pitchFamily="34" charset="0"/>
              <a:buChar char="•"/>
            </a:pPr>
            <a:r>
              <a:rPr lang="nl-NL" dirty="0" smtClean="0">
                <a:solidFill>
                  <a:schemeClr val="bg2">
                    <a:lumMod val="75000"/>
                  </a:schemeClr>
                </a:solidFill>
              </a:rPr>
              <a:t>  Relationship with various variables</a:t>
            </a:r>
          </a:p>
          <a:p>
            <a:pPr algn="l">
              <a:buFont typeface="Arial" pitchFamily="34" charset="0"/>
              <a:buChar char="•"/>
            </a:pPr>
            <a:r>
              <a:rPr lang="nl-NL" dirty="0" smtClean="0">
                <a:solidFill>
                  <a:schemeClr val="bg2">
                    <a:lumMod val="75000"/>
                  </a:schemeClr>
                </a:solidFill>
              </a:rPr>
              <a:t>  </a:t>
            </a:r>
            <a:r>
              <a:rPr lang="en-US" dirty="0" smtClean="0">
                <a:solidFill>
                  <a:schemeClr val="bg2">
                    <a:lumMod val="75000"/>
                  </a:schemeClr>
                </a:solidFill>
              </a:rPr>
              <a:t>Dominant climatic processes on </a:t>
            </a:r>
            <a:r>
              <a:rPr lang="en-US" dirty="0" err="1" smtClean="0">
                <a:solidFill>
                  <a:schemeClr val="bg2">
                    <a:lumMod val="75000"/>
                  </a:schemeClr>
                </a:solidFill>
              </a:rPr>
              <a:t>CWV</a:t>
            </a:r>
            <a:endParaRPr lang="nl-NL" dirty="0" smtClean="0">
              <a:solidFill>
                <a:schemeClr val="bg2">
                  <a:lumMod val="75000"/>
                </a:schemeClr>
              </a:solidFill>
            </a:endParaRPr>
          </a:p>
          <a:p>
            <a:pPr algn="l">
              <a:buFont typeface="Arial" pitchFamily="34" charset="0"/>
              <a:buChar char="•"/>
            </a:pPr>
            <a:r>
              <a:rPr lang="nl-NL" dirty="0" smtClean="0">
                <a:solidFill>
                  <a:schemeClr val="bg2">
                    <a:lumMod val="75000"/>
                  </a:schemeClr>
                </a:solidFill>
              </a:rPr>
              <a:t>  Summary</a:t>
            </a:r>
            <a:endParaRPr lang="nl-NL" dirty="0">
              <a:solidFill>
                <a:schemeClr val="bg2">
                  <a:lumMod val="75000"/>
                </a:schemeClr>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2852"/>
            <a:ext cx="8229600" cy="1143000"/>
          </a:xfrm>
        </p:spPr>
        <p:txBody>
          <a:bodyPr/>
          <a:lstStyle/>
          <a:p>
            <a:r>
              <a:rPr lang="nl-NL" dirty="0" smtClean="0"/>
              <a:t>Data &amp; methods</a:t>
            </a:r>
            <a:endParaRPr lang="nl-NL" dirty="0"/>
          </a:p>
        </p:txBody>
      </p:sp>
      <p:sp>
        <p:nvSpPr>
          <p:cNvPr id="3" name="Content Placeholder 2"/>
          <p:cNvSpPr>
            <a:spLocks noGrp="1"/>
          </p:cNvSpPr>
          <p:nvPr>
            <p:ph idx="1"/>
          </p:nvPr>
        </p:nvSpPr>
        <p:spPr>
          <a:xfrm>
            <a:off x="457200" y="1357298"/>
            <a:ext cx="8258204" cy="5257800"/>
          </a:xfrm>
        </p:spPr>
        <p:txBody>
          <a:bodyPr>
            <a:normAutofit fontScale="85000" lnSpcReduction="20000"/>
          </a:bodyPr>
          <a:lstStyle/>
          <a:p>
            <a:r>
              <a:rPr lang="en-US" dirty="0" smtClean="0"/>
              <a:t>zonal (U) and meridional (V) wind components at 850 </a:t>
            </a:r>
            <a:r>
              <a:rPr lang="en-US" dirty="0" err="1" smtClean="0"/>
              <a:t>hPa</a:t>
            </a:r>
            <a:r>
              <a:rPr lang="en-US" dirty="0" smtClean="0"/>
              <a:t>;</a:t>
            </a:r>
          </a:p>
          <a:p>
            <a:r>
              <a:rPr lang="en-US" dirty="0" smtClean="0"/>
              <a:t>air temperature at 850 </a:t>
            </a:r>
            <a:r>
              <a:rPr lang="en-US" dirty="0" err="1" smtClean="0"/>
              <a:t>hPa</a:t>
            </a:r>
            <a:r>
              <a:rPr lang="en-US" dirty="0" smtClean="0"/>
              <a:t> (T_850);</a:t>
            </a:r>
          </a:p>
          <a:p>
            <a:r>
              <a:rPr lang="en-US" dirty="0" smtClean="0"/>
              <a:t>sea surface temperature (SST);</a:t>
            </a:r>
          </a:p>
          <a:p>
            <a:r>
              <a:rPr lang="en-US" dirty="0" smtClean="0"/>
              <a:t>outgoing </a:t>
            </a:r>
            <a:r>
              <a:rPr lang="en-US" dirty="0" err="1" smtClean="0"/>
              <a:t>longwave</a:t>
            </a:r>
            <a:r>
              <a:rPr lang="en-US" dirty="0" smtClean="0"/>
              <a:t> radiation (OLR);</a:t>
            </a:r>
          </a:p>
          <a:p>
            <a:r>
              <a:rPr lang="en-US" dirty="0" smtClean="0"/>
              <a:t>accumulated total evaporation (E); </a:t>
            </a:r>
          </a:p>
          <a:p>
            <a:r>
              <a:rPr lang="en-US" dirty="0" smtClean="0"/>
              <a:t>the 2 meter temperature (T_2).</a:t>
            </a:r>
          </a:p>
          <a:p>
            <a:pPr marL="0" indent="0">
              <a:spcBef>
                <a:spcPts val="1800"/>
              </a:spcBef>
              <a:buNone/>
            </a:pPr>
            <a:r>
              <a:rPr lang="en-US" dirty="0" smtClean="0"/>
              <a:t>Resolution: 2.5° × 2.5° </a:t>
            </a:r>
          </a:p>
          <a:p>
            <a:pPr marL="0" indent="0">
              <a:spcBef>
                <a:spcPts val="1800"/>
              </a:spcBef>
              <a:buNone/>
            </a:pPr>
            <a:r>
              <a:rPr lang="en-US" dirty="0" smtClean="0"/>
              <a:t>Time period: from January 1979 to December 2013</a:t>
            </a:r>
          </a:p>
          <a:p>
            <a:pPr marL="0" indent="0">
              <a:spcBef>
                <a:spcPts val="1800"/>
              </a:spcBef>
              <a:buNone/>
            </a:pPr>
            <a:r>
              <a:rPr lang="en-US" dirty="0" smtClean="0"/>
              <a:t>Study area: the East Asian summer monsoon (</a:t>
            </a:r>
            <a:r>
              <a:rPr lang="en-US" dirty="0" err="1" smtClean="0"/>
              <a:t>EASM</a:t>
            </a:r>
            <a:r>
              <a:rPr lang="en-US" dirty="0" smtClean="0"/>
              <a:t>) region, which is defined commonly as the region bounded by 105°-</a:t>
            </a:r>
            <a:r>
              <a:rPr lang="en-US" dirty="0" err="1" smtClean="0"/>
              <a:t>125°E</a:t>
            </a:r>
            <a:r>
              <a:rPr lang="en-US" dirty="0" smtClean="0"/>
              <a:t> and 20°-</a:t>
            </a:r>
            <a:r>
              <a:rPr lang="en-US" dirty="0" err="1" smtClean="0"/>
              <a:t>45°N</a:t>
            </a:r>
            <a:r>
              <a:rPr lang="en-US" dirty="0" smtClean="0"/>
              <a:t> (Sun et </a:t>
            </a:r>
            <a:r>
              <a:rPr lang="en-US" dirty="0" err="1" smtClean="0"/>
              <a:t>al.2014</a:t>
            </a:r>
            <a:r>
              <a:rPr lang="en-US" dirty="0" smtClean="0"/>
              <a:t>).</a:t>
            </a:r>
          </a:p>
          <a:p>
            <a:endParaRPr lang="nl-NL" dirty="0"/>
          </a:p>
        </p:txBody>
      </p:sp>
      <p:pic>
        <p:nvPicPr>
          <p:cNvPr id="4" name="Picture 10" descr="C:\MAC_BackUp\little-work\会议\2016\Spain\Li\Fig\section-3_Fig_U_May.jpeg"/>
          <p:cNvPicPr>
            <a:picLocks noChangeAspect="1" noChangeArrowheads="1"/>
          </p:cNvPicPr>
          <p:nvPr/>
        </p:nvPicPr>
        <p:blipFill>
          <a:blip r:embed="rId3" cstate="print"/>
          <a:srcRect l="10112" t="6742" r="13483" b="6741"/>
          <a:stretch>
            <a:fillRect/>
          </a:stretch>
        </p:blipFill>
        <p:spPr bwMode="auto">
          <a:xfrm>
            <a:off x="1643042" y="52504"/>
            <a:ext cx="5000660" cy="566251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Methods</a:t>
            </a:r>
            <a:endParaRPr lang="nl-NL" dirty="0"/>
          </a:p>
        </p:txBody>
      </p:sp>
      <p:graphicFrame>
        <p:nvGraphicFramePr>
          <p:cNvPr id="4" name="Content Placeholder 3"/>
          <p:cNvGraphicFramePr>
            <a:graphicFrameLocks noGrp="1"/>
          </p:cNvGraphicFramePr>
          <p:nvPr>
            <p:ph idx="1"/>
          </p:nvPr>
        </p:nvGraphicFramePr>
        <p:xfrm>
          <a:off x="457200" y="1600200"/>
          <a:ext cx="8229600" cy="2471742"/>
        </p:xfrm>
        <a:graphic>
          <a:graphicData uri="http://schemas.openxmlformats.org/drawingml/2006/table">
            <a:tbl>
              <a:tblPr firstRow="1" bandRow="1">
                <a:tableStyleId>{5C22544A-7EE6-4342-B048-85BDC9FD1C3A}</a:tableStyleId>
              </a:tblPr>
              <a:tblGrid>
                <a:gridCol w="4114800"/>
                <a:gridCol w="4114800"/>
              </a:tblGrid>
              <a:tr h="1235871">
                <a:tc>
                  <a:txBody>
                    <a:bodyPr/>
                    <a:lstStyle/>
                    <a:p>
                      <a:r>
                        <a:rPr lang="nl-NL" sz="2400" baseline="0" dirty="0" smtClean="0">
                          <a:solidFill>
                            <a:schemeClr val="tx1"/>
                          </a:solidFill>
                        </a:rPr>
                        <a:t>stepwise regression analysis </a:t>
                      </a:r>
                      <a:endParaRPr lang="nl-NL" sz="2400" dirty="0">
                        <a:solidFill>
                          <a:schemeClr val="tx1"/>
                        </a:solidFill>
                      </a:endParaRPr>
                    </a:p>
                  </a:txBody>
                  <a:tcPr/>
                </a:tc>
                <a:tc>
                  <a:txBody>
                    <a:bodyPr/>
                    <a:lstStyle/>
                    <a:p>
                      <a:r>
                        <a:rPr lang="en-US" sz="2400" kern="1200" dirty="0" smtClean="0">
                          <a:solidFill>
                            <a:schemeClr val="tx1"/>
                          </a:solidFill>
                          <a:latin typeface="+mn-lt"/>
                          <a:ea typeface="+mn-ea"/>
                          <a:cs typeface="+mn-cs"/>
                        </a:rPr>
                        <a:t>proportional marginal variance decomposition (PMVD) </a:t>
                      </a:r>
                      <a:endParaRPr lang="nl-NL" sz="2400" dirty="0"/>
                    </a:p>
                  </a:txBody>
                  <a:tcPr/>
                </a:tc>
              </a:tr>
              <a:tr h="1235871">
                <a:tc>
                  <a:txBody>
                    <a:bodyPr/>
                    <a:lstStyle/>
                    <a:p>
                      <a:r>
                        <a:rPr lang="nl-NL" sz="2400" dirty="0" smtClean="0"/>
                        <a:t>Select important</a:t>
                      </a:r>
                      <a:r>
                        <a:rPr lang="nl-NL" sz="2400" baseline="0" dirty="0" smtClean="0"/>
                        <a:t> </a:t>
                      </a:r>
                      <a:r>
                        <a:rPr lang="nl-NL" sz="2400" dirty="0" smtClean="0"/>
                        <a:t>variables</a:t>
                      </a:r>
                      <a:endParaRPr lang="nl-NL" sz="2400" dirty="0"/>
                    </a:p>
                  </a:txBody>
                  <a:tcPr/>
                </a:tc>
                <a:tc>
                  <a:txBody>
                    <a:bodyPr/>
                    <a:lstStyle/>
                    <a:p>
                      <a:r>
                        <a:rPr lang="en-US" sz="2400" kern="1200" dirty="0" smtClean="0">
                          <a:solidFill>
                            <a:schemeClr val="tx1"/>
                          </a:solidFill>
                          <a:latin typeface="+mn-lt"/>
                          <a:ea typeface="+mn-ea"/>
                          <a:cs typeface="+mn-cs"/>
                        </a:rPr>
                        <a:t>compare the importance among the selected</a:t>
                      </a:r>
                      <a:r>
                        <a:rPr lang="en-US" sz="2400" kern="1200" baseline="0" dirty="0" smtClean="0">
                          <a:solidFill>
                            <a:schemeClr val="tx1"/>
                          </a:solidFill>
                          <a:latin typeface="+mn-lt"/>
                          <a:ea typeface="+mn-ea"/>
                          <a:cs typeface="+mn-cs"/>
                        </a:rPr>
                        <a:t> variables</a:t>
                      </a:r>
                      <a:endParaRPr lang="nl-NL" sz="2400" dirty="0"/>
                    </a:p>
                  </a:txBody>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7158" y="214290"/>
            <a:ext cx="7772400" cy="1470025"/>
          </a:xfrm>
        </p:spPr>
        <p:txBody>
          <a:bodyPr/>
          <a:lstStyle/>
          <a:p>
            <a:r>
              <a:rPr lang="nl-NL" dirty="0" smtClean="0"/>
              <a:t>Outline</a:t>
            </a:r>
            <a:endParaRPr lang="nl-NL" dirty="0"/>
          </a:p>
        </p:txBody>
      </p:sp>
      <p:sp>
        <p:nvSpPr>
          <p:cNvPr id="3" name="Subtitle 2"/>
          <p:cNvSpPr>
            <a:spLocks noGrp="1"/>
          </p:cNvSpPr>
          <p:nvPr>
            <p:ph type="subTitle" idx="1"/>
          </p:nvPr>
        </p:nvSpPr>
        <p:spPr>
          <a:xfrm>
            <a:off x="1071538" y="1928802"/>
            <a:ext cx="7215238" cy="4214842"/>
          </a:xfrm>
        </p:spPr>
        <p:txBody>
          <a:bodyPr/>
          <a:lstStyle/>
          <a:p>
            <a:pPr algn="l">
              <a:buFont typeface="Arial" pitchFamily="34" charset="0"/>
              <a:buChar char="•"/>
            </a:pPr>
            <a:r>
              <a:rPr lang="nl-NL" dirty="0" smtClean="0">
                <a:solidFill>
                  <a:schemeClr val="bg2">
                    <a:lumMod val="75000"/>
                  </a:schemeClr>
                </a:solidFill>
              </a:rPr>
              <a:t>  Study aims</a:t>
            </a:r>
          </a:p>
          <a:p>
            <a:pPr algn="l">
              <a:buFont typeface="Arial" pitchFamily="34" charset="0"/>
              <a:buChar char="•"/>
            </a:pPr>
            <a:r>
              <a:rPr lang="nl-NL" dirty="0" smtClean="0">
                <a:solidFill>
                  <a:schemeClr val="bg2">
                    <a:lumMod val="75000"/>
                  </a:schemeClr>
                </a:solidFill>
              </a:rPr>
              <a:t>  Data &amp; methods</a:t>
            </a:r>
          </a:p>
          <a:p>
            <a:pPr algn="l">
              <a:buFont typeface="Arial" pitchFamily="34" charset="0"/>
              <a:buChar char="•"/>
            </a:pPr>
            <a:r>
              <a:rPr lang="nl-NL" dirty="0" smtClean="0">
                <a:solidFill>
                  <a:schemeClr val="tx1"/>
                </a:solidFill>
              </a:rPr>
              <a:t>  Relationship with various variables</a:t>
            </a:r>
          </a:p>
          <a:p>
            <a:pPr algn="l">
              <a:buFont typeface="Arial" pitchFamily="34" charset="0"/>
              <a:buChar char="•"/>
            </a:pPr>
            <a:r>
              <a:rPr lang="nl-NL" dirty="0" smtClean="0">
                <a:solidFill>
                  <a:schemeClr val="bg2">
                    <a:lumMod val="75000"/>
                  </a:schemeClr>
                </a:solidFill>
              </a:rPr>
              <a:t>  </a:t>
            </a:r>
            <a:r>
              <a:rPr lang="en-US" dirty="0" smtClean="0">
                <a:solidFill>
                  <a:schemeClr val="bg2">
                    <a:lumMod val="75000"/>
                  </a:schemeClr>
                </a:solidFill>
              </a:rPr>
              <a:t>Dominant climatic processes on </a:t>
            </a:r>
            <a:r>
              <a:rPr lang="en-US" dirty="0" err="1" smtClean="0">
                <a:solidFill>
                  <a:schemeClr val="bg2">
                    <a:lumMod val="75000"/>
                  </a:schemeClr>
                </a:solidFill>
              </a:rPr>
              <a:t>CWV</a:t>
            </a:r>
            <a:endParaRPr lang="nl-NL" dirty="0" smtClean="0">
              <a:solidFill>
                <a:schemeClr val="bg2">
                  <a:lumMod val="75000"/>
                </a:schemeClr>
              </a:solidFill>
            </a:endParaRPr>
          </a:p>
          <a:p>
            <a:pPr algn="l">
              <a:buFont typeface="Arial" pitchFamily="34" charset="0"/>
              <a:buChar char="•"/>
            </a:pPr>
            <a:r>
              <a:rPr lang="nl-NL" dirty="0" smtClean="0">
                <a:solidFill>
                  <a:schemeClr val="bg2">
                    <a:lumMod val="75000"/>
                  </a:schemeClr>
                </a:solidFill>
              </a:rPr>
              <a:t>  Summary</a:t>
            </a:r>
            <a:endParaRPr lang="nl-NL" dirty="0">
              <a:solidFill>
                <a:schemeClr val="bg2">
                  <a:lumMod val="75000"/>
                </a:schemeClr>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142900"/>
            <a:ext cx="8143900" cy="1154098"/>
          </a:xfrm>
        </p:spPr>
        <p:txBody>
          <a:bodyPr>
            <a:normAutofit/>
          </a:bodyPr>
          <a:lstStyle/>
          <a:p>
            <a:r>
              <a:rPr lang="en-US" dirty="0" smtClean="0"/>
              <a:t>zonal wind component (U)</a:t>
            </a:r>
            <a:endParaRPr lang="nl-NL" dirty="0"/>
          </a:p>
        </p:txBody>
      </p:sp>
      <p:pic>
        <p:nvPicPr>
          <p:cNvPr id="3082" name="Picture 10" descr="C:\MAC_BackUp\little-work\会议\2016\Spain\Li\Fig\section-3_Fig_U_May.jpeg"/>
          <p:cNvPicPr>
            <a:picLocks noGrp="1" noChangeAspect="1" noChangeArrowheads="1"/>
          </p:cNvPicPr>
          <p:nvPr>
            <p:ph idx="1"/>
          </p:nvPr>
        </p:nvPicPr>
        <p:blipFill>
          <a:blip r:embed="rId3" cstate="print"/>
          <a:srcRect l="10112" t="6742" r="13483" b="6741"/>
          <a:stretch>
            <a:fillRect/>
          </a:stretch>
        </p:blipFill>
        <p:spPr bwMode="auto">
          <a:xfrm>
            <a:off x="1785918" y="819412"/>
            <a:ext cx="5143536" cy="5824298"/>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7791</TotalTime>
  <Words>1835</Words>
  <PresentationFormat>全屏显示(4:3)</PresentationFormat>
  <Paragraphs>154</Paragraphs>
  <Slides>22</Slides>
  <Notes>21</Notes>
  <HiddenSlides>0</HiddenSlides>
  <MMClips>2</MMClips>
  <ScaleCrop>false</ScaleCrop>
  <HeadingPairs>
    <vt:vector size="4" baseType="variant">
      <vt:variant>
        <vt:lpstr>主题</vt:lpstr>
      </vt:variant>
      <vt:variant>
        <vt:i4>1</vt:i4>
      </vt:variant>
      <vt:variant>
        <vt:lpstr>幻灯片标题</vt:lpstr>
      </vt:variant>
      <vt:variant>
        <vt:i4>22</vt:i4>
      </vt:variant>
    </vt:vector>
  </HeadingPairs>
  <TitlesOfParts>
    <vt:vector size="23" baseType="lpstr">
      <vt:lpstr>Office 主题</vt:lpstr>
      <vt:lpstr>The relationship between column water vapour and climatic variables in the East Asian summer monsoon (EASM) region  </vt:lpstr>
      <vt:lpstr>Outline</vt:lpstr>
      <vt:lpstr>Outline</vt:lpstr>
      <vt:lpstr>Study aims </vt:lpstr>
      <vt:lpstr>Outline</vt:lpstr>
      <vt:lpstr>Data &amp; methods</vt:lpstr>
      <vt:lpstr>Methods</vt:lpstr>
      <vt:lpstr>Outline</vt:lpstr>
      <vt:lpstr>zonal wind component (U)</vt:lpstr>
      <vt:lpstr>幻灯片 10</vt:lpstr>
      <vt:lpstr>zonal wind component (U)</vt:lpstr>
      <vt:lpstr>meridional wind component (V) </vt:lpstr>
      <vt:lpstr>幻灯片 13</vt:lpstr>
      <vt:lpstr>sea surface temperature (SST)</vt:lpstr>
      <vt:lpstr>outgoing longwave radiation (OLR)</vt:lpstr>
      <vt:lpstr>evaporation (E)</vt:lpstr>
      <vt:lpstr>Outline</vt:lpstr>
      <vt:lpstr>Dominant climatic processes on CWV</vt:lpstr>
      <vt:lpstr>Outline</vt:lpstr>
      <vt:lpstr>Summary</vt:lpstr>
      <vt:lpstr>Thank you !</vt:lpstr>
      <vt:lpstr>Relationship with various variables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relationship between column water vapour and climatic variables in the East Asian summer monsoon region  </dc:title>
  <dc:creator>Lintao</dc:creator>
  <cp:lastModifiedBy>Lintao_Li</cp:lastModifiedBy>
  <cp:revision>117</cp:revision>
  <dcterms:created xsi:type="dcterms:W3CDTF">2016-10-14T12:28:42Z</dcterms:created>
  <dcterms:modified xsi:type="dcterms:W3CDTF">2016-10-25T07:39:13Z</dcterms:modified>
</cp:coreProperties>
</file>