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57" r:id="rId9"/>
    <p:sldId id="274" r:id="rId10"/>
    <p:sldId id="278" r:id="rId11"/>
    <p:sldId id="273" r:id="rId12"/>
    <p:sldId id="276" r:id="rId13"/>
    <p:sldId id="277" r:id="rId14"/>
    <p:sldId id="258" r:id="rId15"/>
    <p:sldId id="259" r:id="rId16"/>
    <p:sldId id="260" r:id="rId17"/>
    <p:sldId id="272" r:id="rId18"/>
    <p:sldId id="261" r:id="rId19"/>
    <p:sldId id="281" r:id="rId20"/>
    <p:sldId id="262" r:id="rId21"/>
    <p:sldId id="282" r:id="rId22"/>
    <p:sldId id="270" r:id="rId23"/>
    <p:sldId id="269" r:id="rId24"/>
    <p:sldId id="263" r:id="rId25"/>
    <p:sldId id="264" r:id="rId26"/>
    <p:sldId id="280" r:id="rId27"/>
    <p:sldId id="265" r:id="rId28"/>
    <p:sldId id="266" r:id="rId29"/>
    <p:sldId id="267" r:id="rId30"/>
    <p:sldId id="279" r:id="rId31"/>
    <p:sldId id="271" r:id="rId32"/>
    <p:sldId id="268" r:id="rId33"/>
  </p:sldIdLst>
  <p:sldSz cx="9144000" cy="6858000" type="screen4x3"/>
  <p:notesSz cx="9906000" cy="68072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04" autoAdjust="0"/>
  </p:normalViewPr>
  <p:slideViewPr>
    <p:cSldViewPr>
      <p:cViewPr>
        <p:scale>
          <a:sx n="50" d="100"/>
          <a:sy n="50" d="100"/>
        </p:scale>
        <p:origin x="-1938" y="-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6.xml"/><Relationship Id="rId2" Type="http://schemas.openxmlformats.org/officeDocument/2006/relationships/slide" Target="slides/slide15.xml"/><Relationship Id="rId1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611108" y="0"/>
            <a:ext cx="4292600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C3711-690A-4A23-8C85-C40240F5BD45}" type="datetimeFigureOut">
              <a:rPr lang="es-ES" smtClean="0"/>
              <a:pPr/>
              <a:t>25/10/2016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292600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611108" y="6465659"/>
            <a:ext cx="4292600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87FFB-6A4D-4456-970F-9F796B2049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07441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55A31-F5CD-43A5-9A5D-57ACF9DDEA47}" type="datetimeFigureOut">
              <a:rPr lang="es-ES" smtClean="0"/>
              <a:pPr/>
              <a:t>25/10/2016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11175"/>
            <a:ext cx="3403600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90600" y="3233420"/>
            <a:ext cx="7924800" cy="3063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292600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611108" y="6465659"/>
            <a:ext cx="4292600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7E051-5D6B-4B4C-9F5B-0624BDF8F3A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4720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260B-3540-40BC-8F96-B97752084883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8917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C7D7-D003-4E7A-BB15-B7AE8D766448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7955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2B5B-31E5-4EF8-8D68-FAB7A7161AD8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8961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CB5F-A110-4248-9C9A-48F9AFB807F5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1462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49EA-79AE-41C6-B2E5-AFBEB568A710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0834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AC3C-492D-43CB-8A40-51A323ACE297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5036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59C7-319D-404D-A96D-428FFBC568AE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6430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DCD6-2D61-44C6-B724-8D42A422360C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0177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453B-283E-4948-A3EA-ECD3664037CA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3713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B495-18C4-4D4D-A406-595CB6A5B7ED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6112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F523-8616-48D4-BA8E-6D9B992108FC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1721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5DF2C-F15D-4980-A094-85E82B5BBF72}" type="datetime1">
              <a:rPr lang="es-ES" smtClean="0"/>
              <a:pPr/>
              <a:t>25/10/2016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7D3C7-65F4-4F9C-B35B-AD9BFF51F4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9768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uario\Desktop\Final_Talk_Egu_Leonardo\TALK_EGU2016\Final_QVAPOR2.av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uario\Desktop\Final_Talk_Egu_Leonardo\TALK_EGU2016\Final_3D_converted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15616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1108499" y="980728"/>
            <a:ext cx="7045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 smtClean="0">
                <a:latin typeface="Cambria" panose="02040503050406030204" pitchFamily="18" charset="0"/>
              </a:rPr>
              <a:t>On</a:t>
            </a:r>
            <a:r>
              <a:rPr lang="es-ES" sz="2400" dirty="0" smtClean="0">
                <a:latin typeface="Cambria" panose="02040503050406030204" pitchFamily="18" charset="0"/>
              </a:rPr>
              <a:t> </a:t>
            </a:r>
            <a:r>
              <a:rPr lang="es-ES" sz="2400" dirty="0" err="1" smtClean="0">
                <a:latin typeface="Cambria" panose="02040503050406030204" pitchFamily="18" charset="0"/>
              </a:rPr>
              <a:t>the</a:t>
            </a:r>
            <a:r>
              <a:rPr lang="es-ES" sz="2400" dirty="0" smtClean="0">
                <a:latin typeface="Cambria" panose="02040503050406030204" pitchFamily="18" charset="0"/>
              </a:rPr>
              <a:t> </a:t>
            </a:r>
            <a:r>
              <a:rPr lang="es-ES" sz="2400" dirty="0" err="1" smtClean="0">
                <a:latin typeface="Cambria" panose="02040503050406030204" pitchFamily="18" charset="0"/>
              </a:rPr>
              <a:t>Origin</a:t>
            </a:r>
            <a:r>
              <a:rPr lang="es-ES" sz="2400" dirty="0" smtClean="0">
                <a:latin typeface="Cambria" panose="02040503050406030204" pitchFamily="18" charset="0"/>
              </a:rPr>
              <a:t> of </a:t>
            </a:r>
            <a:r>
              <a:rPr lang="es-ES" sz="2400" dirty="0" err="1" smtClean="0">
                <a:latin typeface="Cambria" panose="02040503050406030204" pitchFamily="18" charset="0"/>
              </a:rPr>
              <a:t>the</a:t>
            </a:r>
            <a:r>
              <a:rPr lang="es-ES" sz="2400" dirty="0" smtClean="0">
                <a:latin typeface="Cambria" panose="02040503050406030204" pitchFamily="18" charset="0"/>
              </a:rPr>
              <a:t> </a:t>
            </a:r>
            <a:r>
              <a:rPr lang="es-ES" sz="2400" dirty="0" err="1" smtClean="0">
                <a:latin typeface="Cambria" panose="02040503050406030204" pitchFamily="18" charset="0"/>
              </a:rPr>
              <a:t>moisture</a:t>
            </a:r>
            <a:r>
              <a:rPr lang="es-ES" sz="2400" dirty="0" smtClean="0">
                <a:latin typeface="Cambria" panose="02040503050406030204" pitchFamily="18" charset="0"/>
              </a:rPr>
              <a:t> in </a:t>
            </a:r>
            <a:r>
              <a:rPr lang="es-ES" sz="2400" dirty="0" err="1" smtClean="0">
                <a:latin typeface="Cambria" panose="02040503050406030204" pitchFamily="18" charset="0"/>
              </a:rPr>
              <a:t>Atmospheric</a:t>
            </a:r>
            <a:r>
              <a:rPr lang="es-ES" sz="2400" dirty="0" smtClean="0">
                <a:latin typeface="Cambria" panose="02040503050406030204" pitchFamily="18" charset="0"/>
              </a:rPr>
              <a:t> </a:t>
            </a:r>
            <a:r>
              <a:rPr lang="es-ES" sz="2400" dirty="0" err="1" smtClean="0">
                <a:latin typeface="Cambria" panose="02040503050406030204" pitchFamily="18" charset="0"/>
              </a:rPr>
              <a:t>Rivers</a:t>
            </a:r>
            <a:r>
              <a:rPr lang="es-ES" sz="2400" dirty="0" smtClean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s-ES" sz="2400" dirty="0" err="1" smtClean="0">
                <a:latin typeface="Cambria" panose="02040503050406030204" pitchFamily="18" charset="0"/>
              </a:rPr>
              <a:t>using</a:t>
            </a:r>
            <a:r>
              <a:rPr lang="es-ES" sz="2400" dirty="0" smtClean="0">
                <a:latin typeface="Cambria" panose="02040503050406030204" pitchFamily="18" charset="0"/>
              </a:rPr>
              <a:t> a WRF </a:t>
            </a:r>
            <a:r>
              <a:rPr lang="es-ES" sz="2400" dirty="0" err="1" smtClean="0">
                <a:latin typeface="Cambria" panose="02040503050406030204" pitchFamily="18" charset="0"/>
              </a:rPr>
              <a:t>tracers</a:t>
            </a:r>
            <a:r>
              <a:rPr lang="es-ES" sz="2400" dirty="0" smtClean="0">
                <a:latin typeface="Cambria" panose="02040503050406030204" pitchFamily="18" charset="0"/>
              </a:rPr>
              <a:t> </a:t>
            </a:r>
            <a:r>
              <a:rPr lang="es-ES" sz="2400" dirty="0" err="1" smtClean="0">
                <a:latin typeface="Cambria" panose="02040503050406030204" pitchFamily="18" charset="0"/>
              </a:rPr>
              <a:t>tool</a:t>
            </a:r>
            <a:endParaRPr lang="es-ES" sz="2400" dirty="0">
              <a:latin typeface="Cambria" panose="020405030504060302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24876" y="2492896"/>
            <a:ext cx="68124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u="sng" dirty="0" smtClean="0">
                <a:latin typeface="Cambria" panose="02040503050406030204" pitchFamily="18" charset="0"/>
              </a:rPr>
              <a:t>Jorge Eiras-Barca</a:t>
            </a:r>
            <a:r>
              <a:rPr lang="es-ES" sz="1600" u="sng" baseline="30000" dirty="0" smtClean="0">
                <a:latin typeface="Cambria" panose="02040503050406030204" pitchFamily="18" charset="0"/>
              </a:rPr>
              <a:t>1</a:t>
            </a:r>
            <a:r>
              <a:rPr lang="es-ES" sz="1600" dirty="0" smtClean="0">
                <a:latin typeface="Cambria" panose="02040503050406030204" pitchFamily="18" charset="0"/>
              </a:rPr>
              <a:t>, </a:t>
            </a:r>
            <a:r>
              <a:rPr lang="es-ES" sz="1600" dirty="0" err="1" smtClean="0">
                <a:latin typeface="Cambria" panose="02040503050406030204" pitchFamily="18" charset="0"/>
              </a:rPr>
              <a:t>Huancui</a:t>
            </a:r>
            <a:r>
              <a:rPr lang="es-ES" sz="1600" dirty="0" smtClean="0">
                <a:latin typeface="Cambria" panose="02040503050406030204" pitchFamily="18" charset="0"/>
              </a:rPr>
              <a:t> Hu</a:t>
            </a:r>
            <a:r>
              <a:rPr lang="es-ES" sz="1600" baseline="30000" dirty="0" smtClean="0">
                <a:latin typeface="Cambria" panose="02040503050406030204" pitchFamily="18" charset="0"/>
              </a:rPr>
              <a:t>2</a:t>
            </a:r>
            <a:r>
              <a:rPr lang="es-ES" sz="1600" dirty="0" smtClean="0">
                <a:latin typeface="Cambria" panose="02040503050406030204" pitchFamily="18" charset="0"/>
              </a:rPr>
              <a:t>, Daniel Garaboa-Paz</a:t>
            </a:r>
            <a:r>
              <a:rPr lang="es-ES" sz="1600" baseline="30000" dirty="0" smtClean="0">
                <a:latin typeface="Cambria" panose="02040503050406030204" pitchFamily="18" charset="0"/>
              </a:rPr>
              <a:t>1</a:t>
            </a:r>
            <a:r>
              <a:rPr lang="es-ES" sz="1600" dirty="0" smtClean="0">
                <a:latin typeface="Cambria" panose="02040503050406030204" pitchFamily="18" charset="0"/>
              </a:rPr>
              <a:t>, </a:t>
            </a:r>
            <a:r>
              <a:rPr lang="es-ES" sz="1600" dirty="0" err="1" smtClean="0">
                <a:latin typeface="Cambria" panose="02040503050406030204" pitchFamily="18" charset="0"/>
              </a:rPr>
              <a:t>Francina</a:t>
            </a:r>
            <a:r>
              <a:rPr lang="es-ES" sz="1600" dirty="0" smtClean="0">
                <a:latin typeface="Cambria" panose="02040503050406030204" pitchFamily="18" charset="0"/>
              </a:rPr>
              <a:t> Dominguez</a:t>
            </a:r>
            <a:r>
              <a:rPr lang="es-ES" sz="1600" baseline="30000" dirty="0" smtClean="0">
                <a:latin typeface="Cambria" panose="02040503050406030204" pitchFamily="18" charset="0"/>
              </a:rPr>
              <a:t>2</a:t>
            </a:r>
          </a:p>
          <a:p>
            <a:r>
              <a:rPr lang="es-ES" sz="1600" dirty="0" smtClean="0">
                <a:latin typeface="Cambria" panose="02040503050406030204" pitchFamily="18" charset="0"/>
              </a:rPr>
              <a:t>and Gonzalo Miguez-Macho</a:t>
            </a:r>
            <a:r>
              <a:rPr lang="es-ES" sz="1600" baseline="30000" dirty="0" smtClean="0">
                <a:latin typeface="Cambria" panose="02040503050406030204" pitchFamily="18" charset="0"/>
              </a:rPr>
              <a:t>2</a:t>
            </a:r>
            <a:r>
              <a:rPr lang="es-ES" sz="1600" dirty="0" smtClean="0">
                <a:latin typeface="Cambria" panose="02040503050406030204" pitchFamily="18" charset="0"/>
              </a:rPr>
              <a:t>.</a:t>
            </a:r>
          </a:p>
          <a:p>
            <a:endParaRPr lang="es-ES" sz="1600" dirty="0">
              <a:latin typeface="Cambria" panose="02040503050406030204" pitchFamily="18" charset="0"/>
            </a:endParaRPr>
          </a:p>
          <a:p>
            <a:r>
              <a:rPr lang="es-ES" sz="1600" dirty="0" smtClean="0">
                <a:latin typeface="Cambria" panose="02040503050406030204" pitchFamily="18" charset="0"/>
              </a:rPr>
              <a:t>1 - Non-linear </a:t>
            </a:r>
            <a:r>
              <a:rPr lang="es-ES" sz="1600" dirty="0" err="1" smtClean="0">
                <a:latin typeface="Cambria" panose="02040503050406030204" pitchFamily="18" charset="0"/>
              </a:rPr>
              <a:t>Physics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 err="1" smtClean="0">
                <a:latin typeface="Cambria" panose="02040503050406030204" pitchFamily="18" charset="0"/>
              </a:rPr>
              <a:t>Group</a:t>
            </a:r>
            <a:r>
              <a:rPr lang="es-ES" sz="1600" dirty="0" smtClean="0">
                <a:latin typeface="Cambria" panose="02040503050406030204" pitchFamily="18" charset="0"/>
              </a:rPr>
              <a:t>, </a:t>
            </a:r>
            <a:r>
              <a:rPr lang="es-ES" sz="1600" dirty="0" err="1" smtClean="0">
                <a:latin typeface="Cambria" panose="02040503050406030204" pitchFamily="18" charset="0"/>
              </a:rPr>
              <a:t>University</a:t>
            </a:r>
            <a:r>
              <a:rPr lang="es-ES" sz="1600" dirty="0" smtClean="0">
                <a:latin typeface="Cambria" panose="02040503050406030204" pitchFamily="18" charset="0"/>
              </a:rPr>
              <a:t> of Santiago de Compostela, </a:t>
            </a:r>
            <a:r>
              <a:rPr lang="es-ES" sz="1600" dirty="0" err="1" smtClean="0">
                <a:latin typeface="Cambria" panose="02040503050406030204" pitchFamily="18" charset="0"/>
              </a:rPr>
              <a:t>Spain</a:t>
            </a:r>
            <a:r>
              <a:rPr lang="es-ES" sz="1600" dirty="0" smtClean="0">
                <a:latin typeface="Cambria" panose="02040503050406030204" pitchFamily="18" charset="0"/>
              </a:rPr>
              <a:t>.</a:t>
            </a:r>
          </a:p>
          <a:p>
            <a:r>
              <a:rPr lang="es-ES" sz="1600" dirty="0" smtClean="0">
                <a:latin typeface="Cambria" panose="02040503050406030204" pitchFamily="18" charset="0"/>
              </a:rPr>
              <a:t>2 - </a:t>
            </a:r>
            <a:r>
              <a:rPr lang="es-ES" sz="1600" dirty="0" err="1" smtClean="0">
                <a:latin typeface="Cambria" panose="02040503050406030204" pitchFamily="18" charset="0"/>
              </a:rPr>
              <a:t>Department</a:t>
            </a:r>
            <a:r>
              <a:rPr lang="es-ES" sz="1600" dirty="0" smtClean="0">
                <a:latin typeface="Cambria" panose="02040503050406030204" pitchFamily="18" charset="0"/>
              </a:rPr>
              <a:t> of </a:t>
            </a:r>
            <a:r>
              <a:rPr lang="es-ES" sz="1600" dirty="0" err="1" smtClean="0">
                <a:latin typeface="Cambria" panose="02040503050406030204" pitchFamily="18" charset="0"/>
              </a:rPr>
              <a:t>Atmospheric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 err="1" smtClean="0">
                <a:latin typeface="Cambria" panose="02040503050406030204" pitchFamily="18" charset="0"/>
              </a:rPr>
              <a:t>Sciences</a:t>
            </a:r>
            <a:r>
              <a:rPr lang="es-ES" sz="1600" dirty="0" smtClean="0">
                <a:latin typeface="Cambria" panose="02040503050406030204" pitchFamily="18" charset="0"/>
              </a:rPr>
              <a:t>, UIUC, </a:t>
            </a:r>
            <a:r>
              <a:rPr lang="es-ES" sz="1600" dirty="0" err="1" smtClean="0">
                <a:latin typeface="Cambria" panose="02040503050406030204" pitchFamily="18" charset="0"/>
              </a:rPr>
              <a:t>Il</a:t>
            </a:r>
            <a:r>
              <a:rPr lang="es-ES" sz="1600" dirty="0" smtClean="0">
                <a:latin typeface="Cambria" panose="02040503050406030204" pitchFamily="18" charset="0"/>
              </a:rPr>
              <a:t>, USA.</a:t>
            </a:r>
            <a:endParaRPr lang="es-ES" sz="1600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C:\Users\sausmanager\Desktop\JORGE\Images\Logo_GFN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77424"/>
            <a:ext cx="1152064" cy="1040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usmanager\Desktop\JORGE\Images\Logo_US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73" y="5477424"/>
            <a:ext cx="2646676" cy="1040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usmanager\Desktop\JORGE\Images\Logo_Illinoi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77424"/>
            <a:ext cx="2319299" cy="1040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877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55576" y="692696"/>
            <a:ext cx="76455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3 and 5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can be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found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at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time per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hemisphere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strength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”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depends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multiple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factors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such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continentality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seasonality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synoptic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development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cyclone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etc.</a:t>
            </a:r>
          </a:p>
          <a:p>
            <a:pPr algn="just"/>
            <a:endParaRPr lang="es-ES" dirty="0"/>
          </a:p>
          <a:p>
            <a:endParaRPr lang="es-ES" dirty="0"/>
          </a:p>
        </p:txBody>
      </p:sp>
      <p:pic>
        <p:nvPicPr>
          <p:cNvPr id="4098" name="Picture 2" descr="C:\Users\sausmanager\Desktop\JORGE\TALK_EGU2016\Images\mimictpw_global2_lates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07438"/>
            <a:ext cx="8523273" cy="4005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Heptágono"/>
          <p:cNvSpPr/>
          <p:nvPr/>
        </p:nvSpPr>
        <p:spPr>
          <a:xfrm>
            <a:off x="3419872" y="3429000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</a:t>
            </a:r>
          </a:p>
        </p:txBody>
      </p:sp>
      <p:sp>
        <p:nvSpPr>
          <p:cNvPr id="15" name="14 Heptágono"/>
          <p:cNvSpPr/>
          <p:nvPr/>
        </p:nvSpPr>
        <p:spPr>
          <a:xfrm>
            <a:off x="4465091" y="3573016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</a:t>
            </a:r>
            <a:endParaRPr lang="es-ES" b="1" dirty="0"/>
          </a:p>
        </p:txBody>
      </p:sp>
      <p:sp>
        <p:nvSpPr>
          <p:cNvPr id="16" name="15 Heptágono"/>
          <p:cNvSpPr/>
          <p:nvPr/>
        </p:nvSpPr>
        <p:spPr>
          <a:xfrm>
            <a:off x="6804248" y="3501008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</a:p>
        </p:txBody>
      </p:sp>
      <p:sp>
        <p:nvSpPr>
          <p:cNvPr id="17" name="16 Heptágono"/>
          <p:cNvSpPr/>
          <p:nvPr/>
        </p:nvSpPr>
        <p:spPr>
          <a:xfrm>
            <a:off x="1403648" y="5373216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</a:t>
            </a:r>
            <a:endParaRPr lang="es-ES" b="1" dirty="0"/>
          </a:p>
        </p:txBody>
      </p:sp>
      <p:sp>
        <p:nvSpPr>
          <p:cNvPr id="18" name="17 Heptágono"/>
          <p:cNvSpPr/>
          <p:nvPr/>
        </p:nvSpPr>
        <p:spPr>
          <a:xfrm>
            <a:off x="2483768" y="5362771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5</a:t>
            </a:r>
            <a:endParaRPr lang="es-ES" b="1" dirty="0"/>
          </a:p>
        </p:txBody>
      </p:sp>
      <p:sp>
        <p:nvSpPr>
          <p:cNvPr id="19" name="18 Heptágono"/>
          <p:cNvSpPr/>
          <p:nvPr/>
        </p:nvSpPr>
        <p:spPr>
          <a:xfrm>
            <a:off x="3723502" y="5373216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6</a:t>
            </a:r>
            <a:endParaRPr lang="es-ES" b="1" dirty="0"/>
          </a:p>
        </p:txBody>
      </p:sp>
      <p:sp>
        <p:nvSpPr>
          <p:cNvPr id="20" name="19 Heptágono"/>
          <p:cNvSpPr/>
          <p:nvPr/>
        </p:nvSpPr>
        <p:spPr>
          <a:xfrm>
            <a:off x="5148064" y="5193196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7</a:t>
            </a:r>
            <a:endParaRPr lang="es-ES" b="1" dirty="0"/>
          </a:p>
        </p:txBody>
      </p:sp>
      <p:sp>
        <p:nvSpPr>
          <p:cNvPr id="21" name="20 Heptágono"/>
          <p:cNvSpPr/>
          <p:nvPr/>
        </p:nvSpPr>
        <p:spPr>
          <a:xfrm>
            <a:off x="7308304" y="5343159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8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46128" y="6510659"/>
            <a:ext cx="2973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: CIMSS/MIMIC-TPW Ver.2</a:t>
            </a:r>
            <a:endParaRPr lang="es-E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884368" y="138483"/>
            <a:ext cx="119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Cambria" panose="02040503050406030204" pitchFamily="18" charset="0"/>
              </a:rPr>
              <a:t>0. </a:t>
            </a:r>
            <a:r>
              <a:rPr lang="es-ES" sz="1200" dirty="0" err="1" smtClean="0">
                <a:latin typeface="Cambria" panose="02040503050406030204" pitchFamily="18" charset="0"/>
              </a:rPr>
              <a:t>Introduction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5644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81274" y="-26809"/>
            <a:ext cx="772767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>
              <a:latin typeface="LM Roman 10" pitchFamily="50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relevance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twofold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CLIMATIC and METEOROLOGICAL. </a:t>
            </a:r>
          </a:p>
          <a:p>
            <a:pPr algn="just"/>
            <a:endParaRPr lang="es-ES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CLIMATIC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view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responsible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about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90%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poleward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flux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latent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heat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transport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midlatitudes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sz="600" dirty="0">
              <a:latin typeface="LM Roman 10" pitchFamily="50" charset="0"/>
            </a:endParaRPr>
          </a:p>
          <a:p>
            <a:pPr algn="just"/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atmosphere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principal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contributor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poleward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transport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energy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climate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Thus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factor in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thermal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energetic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balance of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planet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884368" y="138483"/>
            <a:ext cx="119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Cambria" panose="02040503050406030204" pitchFamily="18" charset="0"/>
              </a:rPr>
              <a:t>0. </a:t>
            </a:r>
            <a:r>
              <a:rPr lang="es-ES" sz="1200" dirty="0" err="1" smtClean="0">
                <a:latin typeface="Cambria" panose="02040503050406030204" pitchFamily="18" charset="0"/>
              </a:rPr>
              <a:t>Introduction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Picture 2" descr="C:\Users\sausmanager\Desktop\JORGE\TALK_EGU2016\Images\mimictpw_global2_lates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07438"/>
            <a:ext cx="8523273" cy="4005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Heptágono"/>
          <p:cNvSpPr/>
          <p:nvPr/>
        </p:nvSpPr>
        <p:spPr>
          <a:xfrm>
            <a:off x="3419872" y="3429000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</a:t>
            </a:r>
          </a:p>
        </p:txBody>
      </p:sp>
      <p:sp>
        <p:nvSpPr>
          <p:cNvPr id="8" name="7 Heptágono"/>
          <p:cNvSpPr/>
          <p:nvPr/>
        </p:nvSpPr>
        <p:spPr>
          <a:xfrm>
            <a:off x="4465091" y="3573016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</a:t>
            </a:r>
            <a:endParaRPr lang="es-ES" b="1" dirty="0"/>
          </a:p>
        </p:txBody>
      </p:sp>
      <p:sp>
        <p:nvSpPr>
          <p:cNvPr id="10" name="9 Heptágono"/>
          <p:cNvSpPr/>
          <p:nvPr/>
        </p:nvSpPr>
        <p:spPr>
          <a:xfrm>
            <a:off x="1403648" y="5373216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</a:t>
            </a:r>
            <a:endParaRPr lang="es-ES" b="1" dirty="0"/>
          </a:p>
        </p:txBody>
      </p:sp>
      <p:sp>
        <p:nvSpPr>
          <p:cNvPr id="12" name="11 Heptágono"/>
          <p:cNvSpPr/>
          <p:nvPr/>
        </p:nvSpPr>
        <p:spPr>
          <a:xfrm>
            <a:off x="2483768" y="5362771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5</a:t>
            </a:r>
            <a:endParaRPr lang="es-ES" b="1" dirty="0"/>
          </a:p>
        </p:txBody>
      </p:sp>
      <p:sp>
        <p:nvSpPr>
          <p:cNvPr id="13" name="12 Heptágono"/>
          <p:cNvSpPr/>
          <p:nvPr/>
        </p:nvSpPr>
        <p:spPr>
          <a:xfrm>
            <a:off x="3723502" y="5373216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6</a:t>
            </a:r>
            <a:endParaRPr lang="es-ES" b="1" dirty="0"/>
          </a:p>
        </p:txBody>
      </p:sp>
      <p:sp>
        <p:nvSpPr>
          <p:cNvPr id="14" name="13 Heptágono"/>
          <p:cNvSpPr/>
          <p:nvPr/>
        </p:nvSpPr>
        <p:spPr>
          <a:xfrm>
            <a:off x="5148064" y="5193196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7</a:t>
            </a:r>
            <a:endParaRPr lang="es-ES" b="1" dirty="0"/>
          </a:p>
        </p:txBody>
      </p:sp>
      <p:sp>
        <p:nvSpPr>
          <p:cNvPr id="15" name="14 Heptágono"/>
          <p:cNvSpPr/>
          <p:nvPr/>
        </p:nvSpPr>
        <p:spPr>
          <a:xfrm>
            <a:off x="7308304" y="5343159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8</a:t>
            </a:r>
          </a:p>
        </p:txBody>
      </p:sp>
      <p:sp>
        <p:nvSpPr>
          <p:cNvPr id="16" name="15 Heptágono"/>
          <p:cNvSpPr/>
          <p:nvPr/>
        </p:nvSpPr>
        <p:spPr>
          <a:xfrm>
            <a:off x="6804248" y="3501008"/>
            <a:ext cx="360040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209088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827584" y="692481"/>
            <a:ext cx="748883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meteorological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view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closely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related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 extreme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floods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many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parts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world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has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studied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extensively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Northern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Hemisphere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							</a:t>
            </a:r>
            <a:r>
              <a:rPr lang="es-ES" dirty="0" smtClean="0">
                <a:latin typeface="LM Roman 10" pitchFamily="50" charset="0"/>
              </a:rPr>
              <a:t/>
            </a:r>
            <a:br>
              <a:rPr lang="es-ES" dirty="0" smtClean="0">
                <a:latin typeface="LM Roman 10" pitchFamily="50" charset="0"/>
              </a:rPr>
            </a:br>
            <a:endParaRPr lang="es-ES" dirty="0" smtClean="0">
              <a:latin typeface="LM Roman 10" pitchFamily="50" charset="0"/>
            </a:endParaRPr>
          </a:p>
          <a:p>
            <a:pPr algn="just"/>
            <a:endParaRPr lang="es-ES" dirty="0">
              <a:latin typeface="LM Roman 10" pitchFamily="50" charset="0"/>
            </a:endParaRPr>
          </a:p>
          <a:p>
            <a:pPr algn="just"/>
            <a:endParaRPr lang="es-ES" dirty="0" smtClean="0">
              <a:latin typeface="LM Roman 10" pitchFamily="50" charset="0"/>
            </a:endParaRPr>
          </a:p>
          <a:p>
            <a:pPr algn="just"/>
            <a:endParaRPr lang="es-ES" dirty="0"/>
          </a:p>
          <a:p>
            <a:pPr algn="just"/>
            <a:endParaRPr lang="es-ES" dirty="0"/>
          </a:p>
        </p:txBody>
      </p:sp>
      <p:pic>
        <p:nvPicPr>
          <p:cNvPr id="1026" name="Picture 2" descr="C:\Users\sausmanager\Desktop\JORGE\TALK_EGU2016\Images\Talk_EF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30" y="2420888"/>
            <a:ext cx="5084763" cy="385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021743" y="6276299"/>
            <a:ext cx="2108269" cy="16389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s-ES" sz="105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05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05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s-ES" sz="105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Daily</a:t>
            </a:r>
            <a:r>
              <a:rPr lang="es-ES" sz="105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Mail</a:t>
            </a:r>
            <a:r>
              <a:rPr lang="es-ES" dirty="0" smtClean="0">
                <a:latin typeface="LM Roman 10" pitchFamily="50" charset="0"/>
              </a:rPr>
              <a:t/>
            </a:r>
            <a:br>
              <a:rPr lang="es-ES" dirty="0" smtClean="0">
                <a:latin typeface="LM Roman 10" pitchFamily="50" charset="0"/>
              </a:rPr>
            </a:br>
            <a:endParaRPr lang="es-ES" dirty="0" smtClean="0">
              <a:latin typeface="LM Roman 10" pitchFamily="50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 smtClean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7884368" y="138483"/>
            <a:ext cx="119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Cambria" panose="02040503050406030204" pitchFamily="18" charset="0"/>
              </a:rPr>
              <a:t>0. </a:t>
            </a:r>
            <a:r>
              <a:rPr lang="es-ES" sz="1200" dirty="0" err="1" smtClean="0">
                <a:latin typeface="Cambria" panose="02040503050406030204" pitchFamily="18" charset="0"/>
              </a:rPr>
              <a:t>Introduction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054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755577" y="692696"/>
            <a:ext cx="799721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Regarding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detection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identification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different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algorithms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have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published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few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years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These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algorithms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commonly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based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properties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WATER VAPOR and WIND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fields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criteria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related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coherence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AR.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E.g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Lavers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et al. (2011),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Guan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et al. (2015),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Eiras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-Barca et al. (2016),  and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Brands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et al. (2016)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Example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Detection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 descr="C:\Users\sausmanager\Desktop\JORGE\TALK_EGU2016\Images\TALK_Det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41045"/>
            <a:ext cx="8357258" cy="2897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499992" y="5949280"/>
            <a:ext cx="446449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r>
              <a:rPr lang="es-ES" sz="11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Example</a:t>
            </a:r>
            <a:r>
              <a:rPr lang="es-ES" sz="11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1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1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24h </a:t>
            </a:r>
            <a:r>
              <a:rPr lang="es-ES" sz="11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evolution</a:t>
            </a:r>
            <a:r>
              <a:rPr lang="es-ES" sz="11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of central axis of           </a:t>
            </a:r>
            <a:r>
              <a:rPr lang="es-ES" sz="11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1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AR </a:t>
            </a:r>
            <a:r>
              <a:rPr lang="es-ES" sz="11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detected</a:t>
            </a:r>
            <a:r>
              <a:rPr lang="es-ES" sz="11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1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es-ES" sz="11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EIRAS2016 </a:t>
            </a:r>
            <a:r>
              <a:rPr lang="es-ES" sz="1100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algorithm</a:t>
            </a:r>
            <a:r>
              <a:rPr lang="es-ES" sz="11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s-ES" sz="1100" dirty="0" smtClean="0">
              <a:solidFill>
                <a:srgbClr val="00B050"/>
              </a:solidFill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7884368" y="138483"/>
            <a:ext cx="119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Cambria" panose="02040503050406030204" pitchFamily="18" charset="0"/>
              </a:rPr>
              <a:t>0. </a:t>
            </a:r>
            <a:r>
              <a:rPr lang="es-ES" sz="1200" dirty="0" err="1" smtClean="0">
                <a:latin typeface="Cambria" panose="02040503050406030204" pitchFamily="18" charset="0"/>
              </a:rPr>
              <a:t>Introduction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862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14</a:t>
            </a:fld>
            <a:endParaRPr lang="es-ES"/>
          </a:p>
        </p:txBody>
      </p:sp>
      <p:pic>
        <p:nvPicPr>
          <p:cNvPr id="5" name="Picture 4" descr="C:\Users\sausmanager\Desktop\JORGE\Images\Esquema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429500" cy="385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494762" y="3392909"/>
            <a:ext cx="436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WCB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19230591">
            <a:off x="3161350" y="4056609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Agency FB" panose="020B0503020202020204" pitchFamily="34" charset="0"/>
              </a:rPr>
              <a:t>Atmospheric</a:t>
            </a:r>
            <a:r>
              <a:rPr lang="es-ES" sz="1400" dirty="0" smtClean="0">
                <a:latin typeface="Agency FB" panose="020B0503020202020204" pitchFamily="34" charset="0"/>
              </a:rPr>
              <a:t> </a:t>
            </a:r>
            <a:r>
              <a:rPr lang="es-ES" sz="1400" dirty="0" err="1" smtClean="0">
                <a:latin typeface="Agency FB" panose="020B0503020202020204" pitchFamily="34" charset="0"/>
              </a:rPr>
              <a:t>River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55577" y="692696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However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AR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still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debatable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ome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studies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suggest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that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LOCAL CONVERGENCE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primary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e.g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.: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Bao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et al. (2006),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Dacre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et al. (2014)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/>
          </a:p>
        </p:txBody>
      </p:sp>
      <p:sp>
        <p:nvSpPr>
          <p:cNvPr id="11" name="10 Flecha abajo"/>
          <p:cNvSpPr/>
          <p:nvPr/>
        </p:nvSpPr>
        <p:spPr>
          <a:xfrm rot="18973941">
            <a:off x="3402881" y="2863397"/>
            <a:ext cx="360040" cy="720080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18 Flecha abajo"/>
          <p:cNvSpPr/>
          <p:nvPr/>
        </p:nvSpPr>
        <p:spPr>
          <a:xfrm rot="18973941">
            <a:off x="3085401" y="3160189"/>
            <a:ext cx="360040" cy="720080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19 Flecha abajo"/>
          <p:cNvSpPr/>
          <p:nvPr/>
        </p:nvSpPr>
        <p:spPr>
          <a:xfrm rot="18973941">
            <a:off x="2776405" y="3498879"/>
            <a:ext cx="360040" cy="720080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20 Flecha abajo"/>
          <p:cNvSpPr/>
          <p:nvPr/>
        </p:nvSpPr>
        <p:spPr>
          <a:xfrm rot="8084661">
            <a:off x="4563287" y="4098361"/>
            <a:ext cx="214165" cy="502194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22 Flecha abajo"/>
          <p:cNvSpPr/>
          <p:nvPr/>
        </p:nvSpPr>
        <p:spPr>
          <a:xfrm rot="8084661">
            <a:off x="4333027" y="4342373"/>
            <a:ext cx="214165" cy="502194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23 Flecha abajo"/>
          <p:cNvSpPr/>
          <p:nvPr/>
        </p:nvSpPr>
        <p:spPr>
          <a:xfrm rot="8084661">
            <a:off x="4108597" y="4562588"/>
            <a:ext cx="214165" cy="502194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619672" y="4760454"/>
            <a:ext cx="133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Tropical </a:t>
            </a:r>
            <a:r>
              <a:rPr lang="es-ES" sz="1400" dirty="0" err="1" smtClean="0">
                <a:latin typeface="Agency FB" panose="020B0503020202020204" pitchFamily="34" charset="0"/>
              </a:rPr>
              <a:t>Moisture</a:t>
            </a:r>
            <a:r>
              <a:rPr lang="es-ES" sz="1400" dirty="0" smtClean="0">
                <a:latin typeface="Agency FB" panose="020B0503020202020204" pitchFamily="34" charset="0"/>
              </a:rPr>
              <a:t/>
            </a:r>
            <a:br>
              <a:rPr lang="es-ES" sz="1400" dirty="0" smtClean="0">
                <a:latin typeface="Agency FB" panose="020B0503020202020204" pitchFamily="34" charset="0"/>
              </a:rPr>
            </a:br>
            <a:r>
              <a:rPr lang="es-ES" sz="1400" dirty="0" smtClean="0">
                <a:latin typeface="Agency FB" panose="020B0503020202020204" pitchFamily="34" charset="0"/>
              </a:rPr>
              <a:t>       </a:t>
            </a:r>
            <a:r>
              <a:rPr lang="es-ES" sz="1400" dirty="0" err="1" smtClean="0">
                <a:latin typeface="Agency FB" panose="020B0503020202020204" pitchFamily="34" charset="0"/>
              </a:rPr>
              <a:t>Exports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246816" y="129184"/>
            <a:ext cx="1872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LM Roman 10" pitchFamily="50" charset="0"/>
              </a:rPr>
              <a:t>1</a:t>
            </a:r>
            <a:r>
              <a:rPr lang="es-ES" sz="1200" dirty="0" smtClean="0">
                <a:latin typeface="LM Roman 10" pitchFamily="50" charset="0"/>
              </a:rPr>
              <a:t>. </a:t>
            </a:r>
            <a:r>
              <a:rPr lang="es-ES" sz="1200" dirty="0" err="1" smtClean="0">
                <a:latin typeface="LM Roman 10" pitchFamily="50" charset="0"/>
              </a:rPr>
              <a:t>Origin</a:t>
            </a:r>
            <a:r>
              <a:rPr lang="es-ES" sz="1200" dirty="0" smtClean="0">
                <a:latin typeface="LM Roman 10" pitchFamily="50" charset="0"/>
              </a:rPr>
              <a:t> of </a:t>
            </a:r>
            <a:r>
              <a:rPr lang="es-ES" sz="1200" dirty="0" err="1" smtClean="0">
                <a:latin typeface="LM Roman 10" pitchFamily="50" charset="0"/>
              </a:rPr>
              <a:t>the</a:t>
            </a:r>
            <a:r>
              <a:rPr lang="es-ES" sz="1200" dirty="0" smtClean="0">
                <a:latin typeface="LM Roman 10" pitchFamily="50" charset="0"/>
              </a:rPr>
              <a:t> </a:t>
            </a:r>
            <a:r>
              <a:rPr lang="es-ES" sz="1200" dirty="0" err="1" smtClean="0">
                <a:latin typeface="LM Roman 10" pitchFamily="50" charset="0"/>
              </a:rPr>
              <a:t>Moisture</a:t>
            </a:r>
            <a:endParaRPr lang="es-ES" sz="1200" dirty="0" smtClean="0">
              <a:latin typeface="LM Roman 10" pitchFamily="50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81470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903 L 0.03507 0.049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903 L 0.03507 0.049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903 L 0.03507 0.049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3299 -0.046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23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3299 -0.046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2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3299 -0.046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15</a:t>
            </a:fld>
            <a:endParaRPr lang="es-ES"/>
          </a:p>
        </p:txBody>
      </p:sp>
      <p:pic>
        <p:nvPicPr>
          <p:cNvPr id="5" name="Picture 4" descr="C:\Users\sausmanager\Desktop\JORGE\Images\Esquema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429500" cy="385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494762" y="3392909"/>
            <a:ext cx="436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WCB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19230591">
            <a:off x="3153844" y="4044752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Agency FB" panose="020B0503020202020204" pitchFamily="34" charset="0"/>
              </a:rPr>
              <a:t>Atmospheric</a:t>
            </a:r>
            <a:r>
              <a:rPr lang="es-ES" sz="1400" dirty="0" smtClean="0">
                <a:latin typeface="Agency FB" panose="020B0503020202020204" pitchFamily="34" charset="0"/>
              </a:rPr>
              <a:t> </a:t>
            </a:r>
            <a:r>
              <a:rPr lang="es-ES" sz="1400" dirty="0" err="1" smtClean="0">
                <a:latin typeface="Agency FB" panose="020B0503020202020204" pitchFamily="34" charset="0"/>
              </a:rPr>
              <a:t>River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55576" y="692696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Export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(TME) 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important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e.g</a:t>
            </a:r>
            <a:r>
              <a:rPr lang="es-E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.: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Knippertz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Wernli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(2010),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Sodemann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Stohl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(2013), </a:t>
            </a:r>
            <a:r>
              <a:rPr lang="es-ES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Ryoo</a:t>
            </a:r>
            <a:r>
              <a:rPr lang="es-E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et al. (2015), Ramos et al. (2015).</a:t>
            </a:r>
            <a:endParaRPr lang="es-E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</p:txBody>
      </p:sp>
      <p:sp>
        <p:nvSpPr>
          <p:cNvPr id="11" name="10 Flecha abajo"/>
          <p:cNvSpPr/>
          <p:nvPr/>
        </p:nvSpPr>
        <p:spPr>
          <a:xfrm rot="13654645">
            <a:off x="3442396" y="3799061"/>
            <a:ext cx="208203" cy="1273693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12 Flecha abajo"/>
          <p:cNvSpPr/>
          <p:nvPr/>
        </p:nvSpPr>
        <p:spPr>
          <a:xfrm rot="13654645">
            <a:off x="2613108" y="4840123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13 Flecha abajo"/>
          <p:cNvSpPr/>
          <p:nvPr/>
        </p:nvSpPr>
        <p:spPr>
          <a:xfrm rot="13654645">
            <a:off x="2765508" y="4992523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15 Flecha abajo"/>
          <p:cNvSpPr/>
          <p:nvPr/>
        </p:nvSpPr>
        <p:spPr>
          <a:xfrm rot="13654645">
            <a:off x="2953798" y="5208107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16 Flecha abajo"/>
          <p:cNvSpPr/>
          <p:nvPr/>
        </p:nvSpPr>
        <p:spPr>
          <a:xfrm rot="13654645">
            <a:off x="3152187" y="5403072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17 Flecha abajo"/>
          <p:cNvSpPr/>
          <p:nvPr/>
        </p:nvSpPr>
        <p:spPr>
          <a:xfrm rot="13654645">
            <a:off x="2424816" y="4668487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21 Flecha abajo"/>
          <p:cNvSpPr/>
          <p:nvPr/>
        </p:nvSpPr>
        <p:spPr>
          <a:xfrm rot="13654645">
            <a:off x="2228104" y="4467947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24 Flecha abajo"/>
          <p:cNvSpPr/>
          <p:nvPr/>
        </p:nvSpPr>
        <p:spPr>
          <a:xfrm rot="13654645">
            <a:off x="2045019" y="4252143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619672" y="4760454"/>
            <a:ext cx="133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Tropical </a:t>
            </a:r>
            <a:r>
              <a:rPr lang="es-ES" sz="1400" dirty="0" err="1" smtClean="0">
                <a:latin typeface="Agency FB" panose="020B0503020202020204" pitchFamily="34" charset="0"/>
              </a:rPr>
              <a:t>Moisture</a:t>
            </a:r>
            <a:r>
              <a:rPr lang="es-ES" sz="1400" dirty="0" smtClean="0">
                <a:latin typeface="Agency FB" panose="020B0503020202020204" pitchFamily="34" charset="0"/>
              </a:rPr>
              <a:t/>
            </a:r>
            <a:br>
              <a:rPr lang="es-ES" sz="1400" dirty="0" smtClean="0">
                <a:latin typeface="Agency FB" panose="020B0503020202020204" pitchFamily="34" charset="0"/>
              </a:rPr>
            </a:br>
            <a:r>
              <a:rPr lang="es-ES" sz="1400" dirty="0" smtClean="0">
                <a:latin typeface="Agency FB" panose="020B0503020202020204" pitchFamily="34" charset="0"/>
              </a:rPr>
              <a:t>       </a:t>
            </a:r>
            <a:r>
              <a:rPr lang="es-ES" sz="1400" dirty="0" err="1" smtClean="0">
                <a:latin typeface="Agency FB" panose="020B0503020202020204" pitchFamily="34" charset="0"/>
              </a:rPr>
              <a:t>Exports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246816" y="129184"/>
            <a:ext cx="17790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1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Origin</a:t>
            </a:r>
            <a:r>
              <a:rPr lang="es-ES" sz="1200" dirty="0" smtClean="0">
                <a:latin typeface="Cambria" panose="02040503050406030204" pitchFamily="18" charset="0"/>
              </a:rPr>
              <a:t> of </a:t>
            </a:r>
            <a:r>
              <a:rPr lang="es-ES" sz="1200" dirty="0" err="1" smtClean="0">
                <a:latin typeface="Cambria" panose="02040503050406030204" pitchFamily="18" charset="0"/>
              </a:rPr>
              <a:t>the</a:t>
            </a:r>
            <a:r>
              <a:rPr lang="es-ES" sz="1200" dirty="0" smtClean="0">
                <a:latin typeface="Cambria" panose="02040503050406030204" pitchFamily="18" charset="0"/>
              </a:rPr>
              <a:t> </a:t>
            </a:r>
            <a:r>
              <a:rPr lang="es-ES" sz="1200" dirty="0" err="1" smtClean="0">
                <a:latin typeface="Cambria" panose="02040503050406030204" pitchFamily="18" charset="0"/>
              </a:rPr>
              <a:t>Moisture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44417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07083 -0.0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07083 -0.084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4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16</a:t>
            </a:fld>
            <a:endParaRPr lang="es-ES"/>
          </a:p>
        </p:txBody>
      </p:sp>
      <p:pic>
        <p:nvPicPr>
          <p:cNvPr id="5" name="Picture 4" descr="C:\Users\sausmanager\Desktop\JORGE\Images\Esquema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429500" cy="385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494762" y="3392909"/>
            <a:ext cx="436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WCB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19230591">
            <a:off x="3153844" y="4044752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Agency FB" panose="020B0503020202020204" pitchFamily="34" charset="0"/>
              </a:rPr>
              <a:t>Atmospheric</a:t>
            </a:r>
            <a:r>
              <a:rPr lang="es-ES" sz="1400" dirty="0" smtClean="0">
                <a:latin typeface="Agency FB" panose="020B0503020202020204" pitchFamily="34" charset="0"/>
              </a:rPr>
              <a:t> </a:t>
            </a:r>
            <a:r>
              <a:rPr lang="es-ES" sz="1400" dirty="0" err="1" smtClean="0">
                <a:latin typeface="Agency FB" panose="020B0503020202020204" pitchFamily="34" charset="0"/>
              </a:rPr>
              <a:t>River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55577" y="692696"/>
            <a:ext cx="82089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think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that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today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good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agreement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fact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that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BOTH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important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1" name="10 Flecha abajo"/>
          <p:cNvSpPr/>
          <p:nvPr/>
        </p:nvSpPr>
        <p:spPr>
          <a:xfrm rot="13654645">
            <a:off x="3442396" y="3799061"/>
            <a:ext cx="208203" cy="1273693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12 Flecha abajo"/>
          <p:cNvSpPr/>
          <p:nvPr/>
        </p:nvSpPr>
        <p:spPr>
          <a:xfrm rot="13654645">
            <a:off x="2613108" y="4840123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13 Flecha abajo"/>
          <p:cNvSpPr/>
          <p:nvPr/>
        </p:nvSpPr>
        <p:spPr>
          <a:xfrm rot="13654645">
            <a:off x="2765508" y="4992523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15 Flecha abajo"/>
          <p:cNvSpPr/>
          <p:nvPr/>
        </p:nvSpPr>
        <p:spPr>
          <a:xfrm rot="13654645">
            <a:off x="2953798" y="5208107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16 Flecha abajo"/>
          <p:cNvSpPr/>
          <p:nvPr/>
        </p:nvSpPr>
        <p:spPr>
          <a:xfrm rot="13654645">
            <a:off x="3152187" y="5403072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17 Flecha abajo"/>
          <p:cNvSpPr/>
          <p:nvPr/>
        </p:nvSpPr>
        <p:spPr>
          <a:xfrm rot="13654645">
            <a:off x="2424816" y="4668487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21 Flecha abajo"/>
          <p:cNvSpPr/>
          <p:nvPr/>
        </p:nvSpPr>
        <p:spPr>
          <a:xfrm rot="13654645">
            <a:off x="2228104" y="4467947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24 Flecha abajo"/>
          <p:cNvSpPr/>
          <p:nvPr/>
        </p:nvSpPr>
        <p:spPr>
          <a:xfrm rot="13654645">
            <a:off x="2045019" y="4252143"/>
            <a:ext cx="208639" cy="732378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14 Flecha abajo"/>
          <p:cNvSpPr/>
          <p:nvPr/>
        </p:nvSpPr>
        <p:spPr>
          <a:xfrm rot="8084661">
            <a:off x="4563287" y="4098361"/>
            <a:ext cx="214165" cy="502194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18 Flecha abajo"/>
          <p:cNvSpPr/>
          <p:nvPr/>
        </p:nvSpPr>
        <p:spPr>
          <a:xfrm rot="8084661">
            <a:off x="4333027" y="4342373"/>
            <a:ext cx="214165" cy="502194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19 Flecha abajo"/>
          <p:cNvSpPr/>
          <p:nvPr/>
        </p:nvSpPr>
        <p:spPr>
          <a:xfrm rot="8084661">
            <a:off x="4108597" y="4562588"/>
            <a:ext cx="214165" cy="502194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20 Flecha abajo"/>
          <p:cNvSpPr/>
          <p:nvPr/>
        </p:nvSpPr>
        <p:spPr>
          <a:xfrm rot="18973941">
            <a:off x="3402881" y="2863397"/>
            <a:ext cx="360040" cy="720080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22 Flecha abajo"/>
          <p:cNvSpPr/>
          <p:nvPr/>
        </p:nvSpPr>
        <p:spPr>
          <a:xfrm rot="18973941">
            <a:off x="3085401" y="3160189"/>
            <a:ext cx="360040" cy="720080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23 Flecha abajo"/>
          <p:cNvSpPr/>
          <p:nvPr/>
        </p:nvSpPr>
        <p:spPr>
          <a:xfrm rot="18973941">
            <a:off x="2776405" y="3498879"/>
            <a:ext cx="360040" cy="720080"/>
          </a:xfrm>
          <a:prstGeom prst="downArrow">
            <a:avLst/>
          </a:prstGeom>
          <a:gradFill flip="none" rotWithShape="1">
            <a:gsLst>
              <a:gs pos="7000">
                <a:srgbClr val="FFF200"/>
              </a:gs>
              <a:gs pos="23000">
                <a:srgbClr val="FF7A00"/>
              </a:gs>
              <a:gs pos="46000">
                <a:srgbClr val="FF0300"/>
              </a:gs>
              <a:gs pos="88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246816" y="129184"/>
            <a:ext cx="17790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1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Origin</a:t>
            </a:r>
            <a:r>
              <a:rPr lang="es-ES" sz="1200" dirty="0" smtClean="0">
                <a:latin typeface="Cambria" panose="02040503050406030204" pitchFamily="18" charset="0"/>
              </a:rPr>
              <a:t> of </a:t>
            </a:r>
            <a:r>
              <a:rPr lang="es-ES" sz="1200" dirty="0" err="1" smtClean="0">
                <a:latin typeface="Cambria" panose="02040503050406030204" pitchFamily="18" charset="0"/>
              </a:rPr>
              <a:t>the</a:t>
            </a:r>
            <a:r>
              <a:rPr lang="es-ES" sz="1200" dirty="0" smtClean="0">
                <a:latin typeface="Cambria" panose="02040503050406030204" pitchFamily="18" charset="0"/>
              </a:rPr>
              <a:t> </a:t>
            </a:r>
            <a:r>
              <a:rPr lang="es-ES" sz="1200" dirty="0" err="1" smtClean="0">
                <a:latin typeface="Cambria" panose="02040503050406030204" pitchFamily="18" charset="0"/>
              </a:rPr>
              <a:t>Moisture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8513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07083 -0.0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07083 -0.084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4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4461 -0.05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5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3299 -0.046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3299 -0.046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23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3299 -0.046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23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903 L 0.03507 0.0495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903 L 0.03507 0.049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903 L 0.03507 0.049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2" grpId="0" animBg="1"/>
      <p:bldP spid="25" grpId="0" animBg="1"/>
      <p:bldP spid="15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55576" y="692696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Lagrangian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climatic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tools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have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identify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OCEANIC</a:t>
            </a:r>
          </a:p>
          <a:p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CORRIDORS 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humidity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midlatitudes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These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corridors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connect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tropics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higher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latitudes.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instance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NORTH ATLANTIC CORRIDOR has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shown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be</a:t>
            </a: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important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Iberian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Peninsula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(Gimeno et al., 2010; Ramos et al. 2016). 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7246816" y="129184"/>
            <a:ext cx="17790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1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Origin</a:t>
            </a:r>
            <a:r>
              <a:rPr lang="es-ES" sz="1200" dirty="0" smtClean="0">
                <a:latin typeface="Cambria" panose="02040503050406030204" pitchFamily="18" charset="0"/>
              </a:rPr>
              <a:t> of </a:t>
            </a:r>
            <a:r>
              <a:rPr lang="es-ES" sz="1200" dirty="0" err="1" smtClean="0">
                <a:latin typeface="Cambria" panose="02040503050406030204" pitchFamily="18" charset="0"/>
              </a:rPr>
              <a:t>the</a:t>
            </a:r>
            <a:r>
              <a:rPr lang="es-ES" sz="1200" dirty="0" smtClean="0">
                <a:latin typeface="Cambria" panose="02040503050406030204" pitchFamily="18" charset="0"/>
              </a:rPr>
              <a:t> </a:t>
            </a:r>
            <a:r>
              <a:rPr lang="es-ES" sz="1200" dirty="0" err="1" smtClean="0">
                <a:latin typeface="Cambria" panose="02040503050406030204" pitchFamily="18" charset="0"/>
              </a:rPr>
              <a:t>Moisture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074" name="Picture 2" descr="C:\Users\sausmanager\Desktop\JORGE\TALK_EGU2016\Images\TALK_Corrid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49" y="3429000"/>
            <a:ext cx="6192688" cy="3128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13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55577" y="692696"/>
            <a:ext cx="792088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mbria" panose="02040503050406030204" pitchFamily="18" charset="0"/>
              </a:rPr>
              <a:t>2. </a:t>
            </a:r>
            <a:r>
              <a:rPr lang="es-ES" dirty="0" err="1" smtClean="0">
                <a:latin typeface="Cambria" panose="02040503050406030204" pitchFamily="18" charset="0"/>
              </a:rPr>
              <a:t>Methods</a:t>
            </a:r>
            <a:endParaRPr lang="es-ES" dirty="0" smtClean="0">
              <a:latin typeface="Cambria" panose="02040503050406030204" pitchFamily="18" charset="0"/>
            </a:endParaRPr>
          </a:p>
          <a:p>
            <a:endParaRPr lang="es-ES" dirty="0" smtClean="0">
              <a:latin typeface="LM Roman 10" pitchFamily="50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 WRF-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tool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has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recently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implemented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Prof. Gonzalo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Miguez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-Macho and has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different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studies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tracers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tag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humidity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contained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a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given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given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),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follow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humidity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throughout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entire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simulation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a EULERIAN FRAMEWORK.</a:t>
            </a:r>
          </a:p>
          <a:p>
            <a:pPr algn="just"/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Unlike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previous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water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vapor tracking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algorithms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WRF,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follow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that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originates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a 3D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numerical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active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tracers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behave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same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water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vapor.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experience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convection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turbulence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phase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change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etc.</a:t>
            </a:r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Our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objective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study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present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tool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prove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its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value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analysis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origin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specific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100392" y="138483"/>
            <a:ext cx="937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2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Methods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5468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19</a:t>
            </a:fld>
            <a:endParaRPr lang="es-ES"/>
          </a:p>
        </p:txBody>
      </p:sp>
      <p:pic>
        <p:nvPicPr>
          <p:cNvPr id="1026" name="Picture 2" descr="C:\Users\sausmanager\Desktop\JORGE\TALK_EGU2016\Images\BO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764" y="1440242"/>
            <a:ext cx="4524758" cy="339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372724" y="2952360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</a:rPr>
              <a:t>q</a:t>
            </a:r>
            <a:r>
              <a:rPr lang="es-ES" baseline="-25000" dirty="0" smtClean="0">
                <a:latin typeface="Cambria" panose="02040503050406030204" pitchFamily="18" charset="0"/>
              </a:rPr>
              <a:t> </a:t>
            </a:r>
            <a:r>
              <a:rPr lang="es-ES" dirty="0" smtClean="0">
                <a:latin typeface="Cambria" panose="02040503050406030204" pitchFamily="18" charset="0"/>
              </a:rPr>
              <a:t>(</a:t>
            </a:r>
            <a:r>
              <a:rPr lang="es-ES" b="1" dirty="0" err="1" smtClean="0">
                <a:latin typeface="Cambria" panose="02040503050406030204" pitchFamily="18" charset="0"/>
              </a:rPr>
              <a:t>r</a:t>
            </a:r>
            <a:r>
              <a:rPr lang="es-ES" dirty="0" err="1" smtClean="0">
                <a:latin typeface="Cambria" panose="02040503050406030204" pitchFamily="18" charset="0"/>
              </a:rPr>
              <a:t>,t</a:t>
            </a:r>
            <a:r>
              <a:rPr lang="es-ES" dirty="0" smtClean="0">
                <a:latin typeface="Cambria" panose="02040503050406030204" pitchFamily="18" charset="0"/>
              </a:rPr>
              <a:t>=0)</a:t>
            </a:r>
            <a:endParaRPr lang="es-ES" b="1" dirty="0">
              <a:latin typeface="Cambria" panose="020405030504060302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0285" y="181843"/>
            <a:ext cx="257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Cambria" panose="02040503050406030204" pitchFamily="18" charset="0"/>
              </a:rPr>
              <a:t>The</a:t>
            </a:r>
            <a:r>
              <a:rPr lang="es-ES" dirty="0" smtClean="0">
                <a:latin typeface="Cambria" panose="02040503050406030204" pitchFamily="18" charset="0"/>
              </a:rPr>
              <a:t> 3D WRF-</a:t>
            </a:r>
            <a:r>
              <a:rPr lang="es-ES" dirty="0" err="1" smtClean="0">
                <a:latin typeface="Cambria" panose="02040503050406030204" pitchFamily="18" charset="0"/>
              </a:rPr>
              <a:t>Tracer</a:t>
            </a:r>
            <a:r>
              <a:rPr lang="es-ES" dirty="0" smtClean="0">
                <a:latin typeface="Cambria" panose="02040503050406030204" pitchFamily="18" charset="0"/>
              </a:rPr>
              <a:t> </a:t>
            </a:r>
            <a:r>
              <a:rPr lang="es-ES" dirty="0" err="1">
                <a:latin typeface="Cambria" panose="02040503050406030204" pitchFamily="18" charset="0"/>
              </a:rPr>
              <a:t>t</a:t>
            </a:r>
            <a:r>
              <a:rPr lang="es-ES" dirty="0" err="1" smtClean="0">
                <a:latin typeface="Cambria" panose="02040503050406030204" pitchFamily="18" charset="0"/>
              </a:rPr>
              <a:t>ool</a:t>
            </a:r>
            <a:endParaRPr lang="es-ES" dirty="0" smtClean="0">
              <a:latin typeface="Cambria" panose="02040503050406030204" pitchFamily="18" charset="0"/>
            </a:endParaRPr>
          </a:p>
          <a:p>
            <a:endParaRPr lang="es-ES" b="1" dirty="0">
              <a:latin typeface="Cambria" panose="02040503050406030204" pitchFamily="18" charset="0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5162375" y="3253626"/>
            <a:ext cx="1368152" cy="0"/>
          </a:xfrm>
          <a:prstGeom prst="straightConnector1">
            <a:avLst/>
          </a:prstGeom>
          <a:ln w="603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V="1">
            <a:off x="4042830" y="828174"/>
            <a:ext cx="0" cy="1224136"/>
          </a:xfrm>
          <a:prstGeom prst="straightConnector1">
            <a:avLst/>
          </a:prstGeom>
          <a:ln w="603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3995936" y="4365104"/>
            <a:ext cx="0" cy="899445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H="1">
            <a:off x="1979712" y="3068960"/>
            <a:ext cx="792088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3614778" y="44928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δ</a:t>
            </a:r>
            <a:r>
              <a:rPr lang="es-ES" b="1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q</a:t>
            </a:r>
            <a:r>
              <a:rPr lang="es-ES" b="1" baseline="-25000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WRF</a:t>
            </a:r>
            <a:endParaRPr lang="es-ES" b="1" baseline="-250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30527" y="306896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δ</a:t>
            </a:r>
            <a:r>
              <a:rPr lang="es-ES" b="1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q</a:t>
            </a:r>
            <a:r>
              <a:rPr lang="es-ES" b="1" baseline="-25000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WRF</a:t>
            </a:r>
            <a:endParaRPr lang="es-ES" b="1" baseline="-250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01947" y="537321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δ</a:t>
            </a:r>
            <a:r>
              <a:rPr lang="es-ES" b="1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q</a:t>
            </a:r>
            <a:r>
              <a:rPr lang="es-ES" b="1" baseline="-25000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WRF</a:t>
            </a:r>
            <a:endParaRPr lang="es-ES" b="1" baseline="-250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100452" y="279726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δ</a:t>
            </a:r>
            <a:r>
              <a:rPr lang="es-ES" b="1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q</a:t>
            </a:r>
            <a:r>
              <a:rPr lang="es-ES" b="1" baseline="-25000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WRF</a:t>
            </a:r>
            <a:endParaRPr lang="es-ES" b="1" baseline="-250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cxnSp>
        <p:nvCxnSpPr>
          <p:cNvPr id="22" name="21 Conector recto de flecha"/>
          <p:cNvCxnSpPr/>
          <p:nvPr/>
        </p:nvCxnSpPr>
        <p:spPr>
          <a:xfrm flipV="1">
            <a:off x="4520071" y="828174"/>
            <a:ext cx="0" cy="1224136"/>
          </a:xfrm>
          <a:prstGeom prst="straightConnector1">
            <a:avLst/>
          </a:prstGeom>
          <a:ln w="6032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5148064" y="2956713"/>
            <a:ext cx="1368152" cy="0"/>
          </a:xfrm>
          <a:prstGeom prst="straightConnector1">
            <a:avLst/>
          </a:prstGeom>
          <a:ln w="6032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3639422" y="4365103"/>
            <a:ext cx="0" cy="899445"/>
          </a:xfrm>
          <a:prstGeom prst="straightConnector1">
            <a:avLst/>
          </a:prstGeom>
          <a:ln w="603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flipH="1">
            <a:off x="1979712" y="3408694"/>
            <a:ext cx="792088" cy="0"/>
          </a:xfrm>
          <a:prstGeom prst="straightConnector1">
            <a:avLst/>
          </a:prstGeom>
          <a:ln w="603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4392555" y="44928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  <a:latin typeface="Cambria" panose="02040503050406030204" pitchFamily="18" charset="0"/>
              </a:rPr>
              <a:t>δ</a:t>
            </a:r>
            <a:r>
              <a:rPr lang="es-ES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q</a:t>
            </a:r>
            <a:r>
              <a:rPr lang="es-ES" b="1" baseline="-25000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WRF</a:t>
            </a:r>
            <a:endParaRPr lang="es-ES" b="1" baseline="-25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530527" y="277204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  <a:latin typeface="Cambria" panose="02040503050406030204" pitchFamily="18" charset="0"/>
              </a:rPr>
              <a:t>δ</a:t>
            </a:r>
            <a:r>
              <a:rPr lang="es-ES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q</a:t>
            </a:r>
            <a:r>
              <a:rPr lang="es-ES" b="1" baseline="-25000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WRF</a:t>
            </a:r>
            <a:endParaRPr lang="es-ES" b="1" baseline="-25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074143" y="536392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  <a:latin typeface="Cambria" panose="02040503050406030204" pitchFamily="18" charset="0"/>
              </a:rPr>
              <a:t>δ</a:t>
            </a:r>
            <a:r>
              <a:rPr lang="es-ES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q</a:t>
            </a:r>
            <a:r>
              <a:rPr lang="es-ES" b="1" baseline="-25000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WRF</a:t>
            </a:r>
            <a:endParaRPr lang="es-ES" b="1" baseline="-25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115616" y="322402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  <a:latin typeface="Cambria" panose="02040503050406030204" pitchFamily="18" charset="0"/>
              </a:rPr>
              <a:t>δ</a:t>
            </a:r>
            <a:r>
              <a:rPr lang="es-ES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q</a:t>
            </a:r>
            <a:r>
              <a:rPr lang="es-ES" b="1" baseline="-25000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WRF</a:t>
            </a:r>
            <a:endParaRPr lang="es-ES" b="1" baseline="-25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011629" y="3321692"/>
            <a:ext cx="168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latin typeface="Cambria" panose="02040503050406030204" pitchFamily="18" charset="0"/>
              </a:rPr>
              <a:t>q</a:t>
            </a:r>
            <a:r>
              <a:rPr lang="es-ES" baseline="-25000" dirty="0" err="1" smtClean="0">
                <a:latin typeface="Cambria" panose="02040503050406030204" pitchFamily="18" charset="0"/>
              </a:rPr>
              <a:t>vapor,</a:t>
            </a:r>
            <a:r>
              <a:rPr lang="es-ES" dirty="0" err="1" smtClean="0">
                <a:latin typeface="Cambria" panose="02040503050406030204" pitchFamily="18" charset="0"/>
              </a:rPr>
              <a:t>q</a:t>
            </a:r>
            <a:r>
              <a:rPr lang="es-ES" baseline="-25000" dirty="0" err="1" smtClean="0">
                <a:latin typeface="Cambria" panose="02040503050406030204" pitchFamily="18" charset="0"/>
              </a:rPr>
              <a:t>rain</a:t>
            </a:r>
            <a:r>
              <a:rPr lang="es-ES" dirty="0" err="1" smtClean="0">
                <a:latin typeface="Cambria" panose="02040503050406030204" pitchFamily="18" charset="0"/>
              </a:rPr>
              <a:t>,q</a:t>
            </a:r>
            <a:r>
              <a:rPr lang="es-ES" baseline="-25000" dirty="0" err="1" smtClean="0">
                <a:latin typeface="Cambria" panose="02040503050406030204" pitchFamily="18" charset="0"/>
              </a:rPr>
              <a:t>ice</a:t>
            </a:r>
            <a:r>
              <a:rPr lang="es-ES" dirty="0" smtClean="0">
                <a:latin typeface="Cambria" panose="02040503050406030204" pitchFamily="18" charset="0"/>
              </a:rPr>
              <a:t>,…</a:t>
            </a:r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8100392" y="138483"/>
            <a:ext cx="937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2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Methods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1" name="30 CuadroTexto"/>
              <p:cNvSpPr txBox="1"/>
              <p:nvPr/>
            </p:nvSpPr>
            <p:spPr>
              <a:xfrm>
                <a:off x="5846451" y="683784"/>
                <a:ext cx="255701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At time=0,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have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information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the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INITIAL CONDITIONS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only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</a:t>
                </a:r>
                <a:b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b="1" i="1" smtClean="0"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600" b="1" i="1" smtClean="0">
                            <a:latin typeface="Cambria Math"/>
                            <a:cs typeface="Courier New" panose="02070309020205020404" pitchFamily="49" charset="0"/>
                          </a:rPr>
                          <m:t>𝒒</m:t>
                        </m:r>
                      </m:e>
                    </m:acc>
                    <m:r>
                      <a:rPr lang="es-ES" sz="1600" b="1" i="1" baseline="-25000" smtClean="0">
                        <a:latin typeface="Cambria Math"/>
                        <a:cs typeface="Courier New" panose="02070309020205020404" pitchFamily="49" charset="0"/>
                      </a:rPr>
                      <m:t>𝒐</m:t>
                    </m:r>
                  </m:oMath>
                </a14:m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-&gt; WATER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content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</a:t>
                </a:r>
                <a:endParaRPr lang="es-ES" sz="1600" b="1" dirty="0" smtClean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1" name="3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451" y="683784"/>
                <a:ext cx="2557014" cy="156966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190" t="-1163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33 CuadroTexto"/>
          <p:cNvSpPr txBox="1"/>
          <p:nvPr/>
        </p:nvSpPr>
        <p:spPr>
          <a:xfrm>
            <a:off x="5940152" y="4077072"/>
            <a:ext cx="25570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subsequent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time-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steps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will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lose and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gain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water</a:t>
            </a:r>
            <a:r>
              <a:rPr lang="es-ES" sz="1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flux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interacting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its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close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neighbours</a:t>
            </a:r>
            <a:r>
              <a:rPr lang="es-ES" sz="1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242750" y="4229472"/>
            <a:ext cx="25570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Tracers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replicate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but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only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previosly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LABELED in a DISTANT REGION MASK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will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be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considered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fluxes</a:t>
            </a:r>
            <a:r>
              <a:rPr lang="es-ES" sz="16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6" name="35 CuadroTexto"/>
              <p:cNvSpPr txBox="1"/>
              <p:nvPr/>
            </p:nvSpPr>
            <p:spPr>
              <a:xfrm>
                <a:off x="107506" y="679459"/>
                <a:ext cx="31683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t=0 -&gt;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200" b="1" i="1" smtClean="0"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200" b="1" i="1" smtClean="0">
                            <a:latin typeface="Cambria Math"/>
                            <a:cs typeface="Courier New" panose="02070309020205020404" pitchFamily="49" charset="0"/>
                          </a:rPr>
                          <m:t>𝒒</m:t>
                        </m:r>
                      </m:e>
                    </m:acc>
                    <m:r>
                      <a:rPr lang="es-ES" sz="1200" b="1" i="1" smtClean="0">
                        <a:latin typeface="Cambria Math"/>
                        <a:cs typeface="Courier New" panose="02070309020205020404" pitchFamily="49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s-ES" sz="1200" b="1" i="1" smtClean="0"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200" b="1" i="1">
                            <a:latin typeface="Cambria Math"/>
                            <a:cs typeface="Courier New" panose="02070309020205020404" pitchFamily="49" charset="0"/>
                          </a:rPr>
                          <m:t>𝒓</m:t>
                        </m:r>
                      </m:e>
                    </m:acc>
                    <m:r>
                      <a:rPr lang="es-ES" sz="1200" b="1" i="1" smtClean="0">
                        <a:latin typeface="Cambria Math"/>
                        <a:cs typeface="Courier New" panose="02070309020205020404" pitchFamily="49" charset="0"/>
                      </a:rPr>
                      <m:t>,</m:t>
                    </m:r>
                    <m:r>
                      <a:rPr lang="es-ES" sz="1200" b="1" i="1" smtClean="0">
                        <a:latin typeface="Cambria Math"/>
                        <a:cs typeface="Courier New" panose="02070309020205020404" pitchFamily="49" charset="0"/>
                      </a:rPr>
                      <m:t>𝟎</m:t>
                    </m:r>
                    <m:r>
                      <a:rPr lang="es-ES" sz="1200" b="1" i="1" smtClean="0">
                        <a:latin typeface="Cambria Math"/>
                        <a:cs typeface="Courier New" panose="02070309020205020404" pitchFamily="49" charset="0"/>
                      </a:rPr>
                      <m:t>)=</m:t>
                    </m:r>
                    <m:sSub>
                      <m:sSubPr>
                        <m:ctrlPr>
                          <a:rPr lang="es-ES" sz="1200" b="1" i="1" smtClean="0"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200" b="1" i="1" smtClean="0"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200" b="1" i="1">
                                <a:latin typeface="Cambria Math"/>
                                <a:cs typeface="Courier New" panose="02070309020205020404" pitchFamily="49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s-ES" sz="1200" b="1" i="1" smtClean="0">
                            <a:latin typeface="Cambria Math"/>
                            <a:cs typeface="Courier New" panose="02070309020205020404" pitchFamily="49" charset="0"/>
                          </a:rPr>
                          <m:t>𝟎</m:t>
                        </m:r>
                      </m:sub>
                    </m:sSub>
                    <m:r>
                      <a:rPr lang="es-ES" sz="1200" b="1" i="1">
                        <a:latin typeface="Cambria Math"/>
                        <a:cs typeface="Courier New" panose="02070309020205020404" pitchFamily="49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s-ES" sz="1200" b="1" i="1"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200" b="1" i="1">
                            <a:latin typeface="Cambria Math"/>
                            <a:cs typeface="Courier New" panose="02070309020205020404" pitchFamily="49" charset="0"/>
                          </a:rPr>
                          <m:t>𝒓</m:t>
                        </m:r>
                      </m:e>
                    </m:acc>
                    <m:r>
                      <a:rPr lang="es-ES" sz="1200" b="1" i="1">
                        <a:latin typeface="Cambria Math"/>
                        <a:cs typeface="Courier New" panose="02070309020205020404" pitchFamily="49" charset="0"/>
                      </a:rPr>
                      <m:t>,</m:t>
                    </m:r>
                    <m:r>
                      <a:rPr lang="es-ES" sz="1200" b="1" i="1" smtClean="0">
                        <a:latin typeface="Cambria Math"/>
                        <a:cs typeface="Courier New" panose="02070309020205020404" pitchFamily="49" charset="0"/>
                      </a:rPr>
                      <m:t>𝟎</m:t>
                    </m:r>
                    <m:r>
                      <a:rPr lang="es-ES" sz="1200" b="1" i="1">
                        <a:latin typeface="Cambria Math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s-ES" sz="1200" b="1" dirty="0" smtClean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6" name="3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6" y="679459"/>
                <a:ext cx="3168350" cy="27699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193" b="-1521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7" name="36 CuadroTexto"/>
              <p:cNvSpPr txBox="1"/>
              <p:nvPr/>
            </p:nvSpPr>
            <p:spPr>
              <a:xfrm>
                <a:off x="107505" y="1077202"/>
                <a:ext cx="3600400" cy="289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 smtClean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t=T -&gt;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𝒒</m:t>
                        </m:r>
                      </m:e>
                    </m:acc>
                    <m:r>
                      <a:rPr lang="es-ES" sz="1200" b="1" i="0" baseline="-25000" smtClean="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𝐖𝐑𝐅</m:t>
                    </m:r>
                    <m:r>
                      <a:rPr lang="es-ES" sz="1200" b="1" i="1" smtClean="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 </m:t>
                    </m:r>
                    <m:d>
                      <m:dPr>
                        <m:ctrlP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s-ES" sz="1200" b="1" i="1" smtClean="0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2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𝒓</m:t>
                            </m:r>
                          </m:e>
                        </m:acc>
                        <m: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e>
                    </m:d>
                    <m:r>
                      <a:rPr lang="es-ES" sz="1200" b="1" i="1" smtClean="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=</m:t>
                    </m:r>
                    <m:sSub>
                      <m:sSubPr>
                        <m:ctrlP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200" b="1" i="1" smtClean="0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2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s-ES" sz="12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2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𝒓</m:t>
                            </m:r>
                          </m:e>
                        </m:acc>
                        <m:r>
                          <a:rPr lang="es-ES" sz="1200" b="1" i="1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𝟎</m:t>
                        </m:r>
                      </m:e>
                    </m:d>
                    <m:r>
                      <a:rPr lang="es-ES" sz="1200" b="1" i="1" smtClean="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𝒊</m:t>
                        </m:r>
                        <m: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=</m:t>
                        </m:r>
                        <m: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𝟏</m:t>
                        </m:r>
                      </m:sub>
                      <m:sup>
                        <m:r>
                          <a:rPr lang="es-ES" sz="12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sup>
                      <m:e>
                        <m:r>
                          <a:rPr lang="es-ES" sz="12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∆</m:t>
                        </m:r>
                        <m:r>
                          <a:rPr lang="es-ES" sz="12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𝒒</m:t>
                        </m:r>
                        <m:r>
                          <m:rPr>
                            <m:nor/>
                          </m:rPr>
                          <a:rPr lang="es-ES" sz="1200" b="1" i="0" baseline="-25000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WRF</m:t>
                        </m:r>
                        <m:r>
                          <m:rPr>
                            <m:nor/>
                          </m:rPr>
                          <a:rPr lang="es-ES" sz="1200" b="1" dirty="0">
                            <a:solidFill>
                              <a:srgbClr val="0070C0"/>
                            </a:solidFill>
                            <a:latin typeface="Courier New" panose="02070309020205020404" pitchFamily="49" charset="0"/>
                            <a:cs typeface="Courier New" panose="02070309020205020404" pitchFamily="49" charset="0"/>
                          </a:rPr>
                          <m:t> </m:t>
                        </m:r>
                      </m:e>
                    </m:nary>
                  </m:oMath>
                </a14:m>
                <a:endParaRPr lang="es-ES" sz="1200" b="1" dirty="0" smtClean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7" name="3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5" y="1077202"/>
                <a:ext cx="3600400" cy="289566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169" t="-91489" b="-1531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8" name="37 CuadroTexto"/>
              <p:cNvSpPr txBox="1"/>
              <p:nvPr/>
            </p:nvSpPr>
            <p:spPr>
              <a:xfrm>
                <a:off x="107505" y="1463119"/>
                <a:ext cx="3600400" cy="289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 smtClean="0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t=T -&gt;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𝒒</m:t>
                        </m:r>
                      </m:e>
                    </m:acc>
                    <m:r>
                      <a:rPr lang="es-ES" sz="1200" b="1" i="1" baseline="-25000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𝑻𝑹𝑨</m:t>
                    </m:r>
                    <m:r>
                      <a:rPr lang="es-ES" sz="1200" b="1" i="1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 </m:t>
                    </m:r>
                    <m:d>
                      <m:dPr>
                        <m:ctrlP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s-ES" sz="12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200" b="1" i="1">
                                <a:solidFill>
                                  <a:srgbClr val="C0000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𝒓</m:t>
                            </m:r>
                          </m:e>
                        </m:acc>
                        <m: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e>
                    </m:d>
                    <m:r>
                      <a:rPr lang="es-ES" sz="1200" b="1" i="1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=</m:t>
                    </m:r>
                    <m:r>
                      <a:rPr lang="es-ES" sz="1200" b="1" i="1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𝟎</m:t>
                    </m:r>
                    <m:r>
                      <a:rPr lang="es-ES" sz="1200" b="1" i="1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 +</m:t>
                    </m:r>
                    <m:nary>
                      <m:naryPr>
                        <m:chr m:val="∑"/>
                        <m:ctrlP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𝒊</m:t>
                        </m:r>
                        <m: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=</m:t>
                        </m:r>
                        <m: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𝟏</m:t>
                        </m:r>
                      </m:sub>
                      <m:sup>
                        <m:r>
                          <a:rPr lang="es-ES" sz="12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sup>
                      <m:e>
                        <m:r>
                          <a:rPr lang="es-ES" sz="12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∆</m:t>
                        </m:r>
                        <m:r>
                          <a:rPr lang="es-ES" sz="12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𝒒</m:t>
                        </m:r>
                        <m:r>
                          <m:rPr>
                            <m:nor/>
                          </m:rPr>
                          <a:rPr lang="es-ES" sz="1200" b="1" i="0" baseline="-2500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TRA</m:t>
                        </m:r>
                        <m:r>
                          <m:rPr>
                            <m:nor/>
                          </m:rPr>
                          <a:rPr lang="es-ES" sz="1200" b="1" dirty="0">
                            <a:solidFill>
                              <a:srgbClr val="C00000"/>
                            </a:solidFill>
                            <a:latin typeface="Courier New" panose="02070309020205020404" pitchFamily="49" charset="0"/>
                            <a:cs typeface="Courier New" panose="02070309020205020404" pitchFamily="49" charset="0"/>
                          </a:rPr>
                          <m:t> </m:t>
                        </m:r>
                      </m:e>
                    </m:nary>
                  </m:oMath>
                </a14:m>
                <a:endParaRPr lang="es-ES" sz="1200" b="1" dirty="0" smtClean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8" name="3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5" y="1463119"/>
                <a:ext cx="3600400" cy="289566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169" t="-89583" b="-14791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38 CuadroTexto"/>
          <p:cNvSpPr txBox="1"/>
          <p:nvPr/>
        </p:nvSpPr>
        <p:spPr>
          <a:xfrm>
            <a:off x="2825586" y="2407332"/>
            <a:ext cx="17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Grid-Cell</a:t>
            </a:r>
            <a:r>
              <a:rPr lang="es-ES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X,Y,Z</a:t>
            </a:r>
          </a:p>
        </p:txBody>
      </p:sp>
      <p:sp>
        <p:nvSpPr>
          <p:cNvPr id="2" name="1 Abrir llave"/>
          <p:cNvSpPr/>
          <p:nvPr/>
        </p:nvSpPr>
        <p:spPr>
          <a:xfrm>
            <a:off x="7308304" y="2798658"/>
            <a:ext cx="216024" cy="1062390"/>
          </a:xfrm>
          <a:prstGeom prst="lef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7451411" y="3137026"/>
            <a:ext cx="114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accent1"/>
                </a:solidFill>
              </a:rPr>
              <a:t>Advection</a:t>
            </a:r>
            <a:endParaRPr lang="es-ES" b="1" dirty="0" smtClean="0">
              <a:solidFill>
                <a:schemeClr val="accent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014995" y="3761746"/>
            <a:ext cx="178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1"/>
                </a:solidFill>
              </a:rPr>
              <a:t>CONVECTION+TURBU- LENCE+PHASE CHANGE</a:t>
            </a:r>
            <a:endParaRPr lang="es-ES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50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18" grpId="0"/>
      <p:bldP spid="31" grpId="0" animBg="1"/>
      <p:bldP spid="34" grpId="0"/>
      <p:bldP spid="35" grpId="0"/>
      <p:bldP spid="36" grpId="0" animBg="1"/>
      <p:bldP spid="37" grpId="0" animBg="1"/>
      <p:bldP spid="38" grpId="0" animBg="1"/>
      <p:bldP spid="2" grpId="0" animBg="1"/>
      <p:bldP spid="3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8100392" y="138483"/>
            <a:ext cx="937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2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Methods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7 CuadroTexto"/>
              <p:cNvSpPr txBox="1"/>
              <p:nvPr/>
            </p:nvSpPr>
            <p:spPr>
              <a:xfrm>
                <a:off x="2339752" y="1364544"/>
                <a:ext cx="4536504" cy="355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dirty="0" smtClean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t=T -&gt;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𝒒</m:t>
                        </m:r>
                      </m:e>
                    </m:acc>
                    <m:r>
                      <a:rPr lang="es-ES" sz="1600" b="1" i="0" baseline="-25000" smtClean="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𝐖𝐑𝐅</m:t>
                    </m:r>
                    <m:r>
                      <a:rPr lang="es-ES" sz="1600" b="1" i="1" smtClean="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 </m:t>
                    </m:r>
                    <m:d>
                      <m:dPr>
                        <m:ctrlP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s-ES" sz="1600" b="1" i="1" smtClean="0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6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𝒓</m:t>
                            </m:r>
                          </m:e>
                        </m:acc>
                        <m: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e>
                    </m:d>
                    <m:r>
                      <a:rPr lang="es-ES" sz="1600" b="1" i="1" smtClean="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=</m:t>
                    </m:r>
                    <m:sSub>
                      <m:sSubPr>
                        <m:ctrlP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600" b="1" i="1" smtClean="0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6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s-ES" sz="16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6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𝒓</m:t>
                            </m:r>
                          </m:e>
                        </m:acc>
                        <m:r>
                          <a:rPr lang="es-ES" sz="1600" b="1" i="1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𝟎</m:t>
                        </m:r>
                      </m:e>
                    </m:d>
                    <m:r>
                      <a:rPr lang="es-ES" sz="1600" b="1" i="1" smtClean="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𝒊</m:t>
                        </m:r>
                        <m: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=</m:t>
                        </m:r>
                        <m: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𝟏</m:t>
                        </m:r>
                      </m:sub>
                      <m:sup>
                        <m:r>
                          <a:rPr lang="es-ES" sz="1600" b="1" i="1" smtClean="0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sup>
                      <m:e>
                        <m:r>
                          <a:rPr lang="es-ES" sz="16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∆</m:t>
                        </m:r>
                        <m:r>
                          <a:rPr lang="es-ES" sz="16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𝒒</m:t>
                        </m:r>
                        <m:r>
                          <m:rPr>
                            <m:nor/>
                          </m:rPr>
                          <a:rPr lang="es-ES" sz="1600" b="1" i="0" baseline="-25000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WRF</m:t>
                        </m:r>
                        <m:r>
                          <m:rPr>
                            <m:nor/>
                          </m:rPr>
                          <a:rPr lang="es-ES" sz="1600" b="1" dirty="0">
                            <a:solidFill>
                              <a:srgbClr val="0070C0"/>
                            </a:solidFill>
                            <a:latin typeface="Courier New" panose="02070309020205020404" pitchFamily="49" charset="0"/>
                            <a:cs typeface="Courier New" panose="02070309020205020404" pitchFamily="49" charset="0"/>
                          </a:rPr>
                          <m:t> </m:t>
                        </m:r>
                      </m:e>
                    </m:nary>
                  </m:oMath>
                </a14:m>
                <a:endParaRPr lang="es-ES" sz="1600" b="1" dirty="0" smtClean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8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364544"/>
                <a:ext cx="4536504" cy="35522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806" t="-101724" b="-16206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8 CuadroTexto"/>
              <p:cNvSpPr txBox="1"/>
              <p:nvPr/>
            </p:nvSpPr>
            <p:spPr>
              <a:xfrm>
                <a:off x="2339752" y="1750460"/>
                <a:ext cx="4608512" cy="355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dirty="0" smtClean="0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t=T -&gt;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𝒒</m:t>
                        </m:r>
                      </m:e>
                    </m:acc>
                    <m:r>
                      <a:rPr lang="es-ES" sz="1600" b="1" i="1" baseline="-25000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𝑾𝑹𝑭</m:t>
                    </m:r>
                    <m:r>
                      <a:rPr lang="es-ES" sz="1600" b="1" i="1" baseline="-25000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 </m:t>
                    </m:r>
                    <m:r>
                      <a:rPr lang="es-ES" sz="1600" b="1" i="1" baseline="-25000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𝑻𝑹𝑨𝑪𝑬𝑹𝑺</m:t>
                    </m:r>
                    <m:r>
                      <a:rPr lang="es-ES" sz="1600" b="1" i="1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 </m:t>
                    </m:r>
                    <m:d>
                      <m:dPr>
                        <m:ctrlP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s-ES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600" b="1" i="1">
                                <a:solidFill>
                                  <a:srgbClr val="C0000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𝒓</m:t>
                            </m:r>
                          </m:e>
                        </m:acc>
                        <m: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e>
                    </m:d>
                    <m:r>
                      <a:rPr lang="es-ES" sz="1600" b="1" i="1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=</m:t>
                    </m:r>
                    <m:r>
                      <a:rPr lang="es-ES" sz="1600" b="1" i="1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𝟎</m:t>
                    </m:r>
                    <m:r>
                      <a:rPr lang="es-ES" sz="1600" b="1" i="1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 +</m:t>
                    </m:r>
                    <m:nary>
                      <m:naryPr>
                        <m:chr m:val="∑"/>
                        <m:ctrlP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𝒊</m:t>
                        </m:r>
                        <m: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=</m:t>
                        </m:r>
                        <m: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𝟏</m:t>
                        </m:r>
                      </m:sub>
                      <m:sup>
                        <m: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sup>
                      <m:e>
                        <m:r>
                          <a:rPr lang="es-ES" sz="16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∆</m:t>
                        </m:r>
                        <m:r>
                          <a:rPr lang="es-ES" sz="16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𝒒</m:t>
                        </m:r>
                        <m:r>
                          <m:rPr>
                            <m:nor/>
                          </m:rPr>
                          <a:rPr lang="es-ES" sz="1600" b="1" i="0" baseline="-2500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Courier New" panose="02070309020205020404" pitchFamily="49" charset="0"/>
                          </a:rPr>
                          <m:t>TRA</m:t>
                        </m:r>
                        <m:r>
                          <m:rPr>
                            <m:nor/>
                          </m:rPr>
                          <a:rPr lang="es-ES" sz="1600" b="1" dirty="0">
                            <a:solidFill>
                              <a:srgbClr val="C00000"/>
                            </a:solidFill>
                            <a:latin typeface="Courier New" panose="02070309020205020404" pitchFamily="49" charset="0"/>
                            <a:cs typeface="Courier New" panose="02070309020205020404" pitchFamily="49" charset="0"/>
                          </a:rPr>
                          <m:t> </m:t>
                        </m:r>
                      </m:e>
                    </m:nary>
                  </m:oMath>
                </a14:m>
                <a:endParaRPr lang="es-ES" sz="1600" b="1" dirty="0" smtClean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9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750460"/>
                <a:ext cx="4608512" cy="35522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794" t="-101724" b="-16206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9 CuadroTexto"/>
              <p:cNvSpPr txBox="1"/>
              <p:nvPr/>
            </p:nvSpPr>
            <p:spPr>
              <a:xfrm>
                <a:off x="832029" y="2565121"/>
                <a:ext cx="755639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can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label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the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tropical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regions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only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</a:t>
                </a:r>
              </a:p>
              <a:p>
                <a:pPr algn="just"/>
                <a:endParaRPr lang="es-ES" sz="16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algn="just"/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The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“usual”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b="1" i="1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600" b="1" i="1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𝒒</m:t>
                        </m:r>
                      </m:e>
                    </m:acc>
                    <m:r>
                      <a:rPr lang="es-ES" sz="1600" b="1" baseline="-25000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𝐖𝐑𝐅</m:t>
                    </m:r>
                    <m:r>
                      <a:rPr lang="es-ES" sz="1600" b="1" i="1">
                        <a:solidFill>
                          <a:srgbClr val="0070C0"/>
                        </a:solidFill>
                        <a:latin typeface="Cambria Math"/>
                        <a:cs typeface="Courier New" panose="02070309020205020404" pitchFamily="49" charset="0"/>
                      </a:rPr>
                      <m:t> </m:t>
                    </m:r>
                    <m:d>
                      <m:dPr>
                        <m:ctrlPr>
                          <a:rPr lang="es-ES" sz="1600" b="1" i="1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s-ES" sz="16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600" b="1" i="1">
                                <a:solidFill>
                                  <a:srgbClr val="0070C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𝒓</m:t>
                            </m:r>
                          </m:e>
                        </m:acc>
                        <m:r>
                          <a:rPr lang="es-ES" sz="1600" b="1" i="1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s-ES" sz="1600" b="1" i="1">
                            <a:solidFill>
                              <a:srgbClr val="0070C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and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the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“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tracers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”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b="1" i="1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es-ES" sz="1600" b="1" i="1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𝒒</m:t>
                        </m:r>
                      </m:e>
                    </m:acc>
                    <m:r>
                      <a:rPr lang="es-ES" sz="1600" b="1" i="1" baseline="-25000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𝑾𝑹𝑭</m:t>
                    </m:r>
                    <m:r>
                      <a:rPr lang="es-ES" sz="1600" b="1" i="1" baseline="-25000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 </m:t>
                    </m:r>
                    <m:r>
                      <a:rPr lang="es-ES" sz="1600" b="1" i="1" baseline="-25000" smtClean="0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𝑻𝑹𝑨𝑪𝑬𝑹𝑺</m:t>
                    </m:r>
                    <m:r>
                      <a:rPr lang="es-ES" sz="1600" b="1" i="1">
                        <a:solidFill>
                          <a:srgbClr val="C00000"/>
                        </a:solidFill>
                        <a:latin typeface="Cambria Math"/>
                        <a:cs typeface="Courier New" panose="02070309020205020404" pitchFamily="49" charset="0"/>
                      </a:rPr>
                      <m:t> </m:t>
                    </m:r>
                    <m:d>
                      <m:dPr>
                        <m:ctrlPr>
                          <a:rPr lang="es-ES" sz="1600" b="1" i="1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s-ES" sz="1600" b="1" i="1">
                                <a:solidFill>
                                  <a:srgbClr val="C0000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s-ES" sz="1600" b="1" i="1">
                                <a:solidFill>
                                  <a:srgbClr val="C00000"/>
                                </a:solidFill>
                                <a:latin typeface="Cambria Math"/>
                                <a:cs typeface="Courier New" panose="02070309020205020404" pitchFamily="49" charset="0"/>
                              </a:rPr>
                              <m:t>𝒓</m:t>
                            </m:r>
                          </m:e>
                        </m:acc>
                        <m:r>
                          <a:rPr lang="es-ES" sz="1600" b="1" i="1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s-ES" sz="1600" b="1" i="1">
                            <a:solidFill>
                              <a:srgbClr val="C00000"/>
                            </a:solidFill>
                            <a:latin typeface="Cambria Math"/>
                            <a:cs typeface="Courier New" panose="02070309020205020404" pitchFamily="49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are NOT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going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to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interact</a:t>
                </a:r>
                <a:r>
                  <a:rPr lang="es-E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between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each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other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; i.e.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when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compared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are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going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to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know</a:t>
                </a:r>
                <a:r>
                  <a:rPr lang="es-E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the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ratio of tropical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water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out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of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the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total, in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each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grid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s-ES" sz="1600" b="1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cell</a:t>
                </a:r>
                <a:r>
                  <a:rPr lang="es-ES" sz="16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29" y="2565121"/>
                <a:ext cx="7556395" cy="156966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403" t="-1167" r="-403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33346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55576" y="548680"/>
            <a:ext cx="2776722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endParaRPr lang="es-ES" dirty="0" smtClean="0">
              <a:latin typeface="LM Roman 10" pitchFamily="50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Presentation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Example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s-E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“Great </a:t>
            </a: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Coast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Gale of 2007”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US West </a:t>
            </a:r>
            <a:r>
              <a:rPr lang="es-E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Coast</a:t>
            </a:r>
            <a:endParaRPr lang="es-E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026" name="Picture 2" descr="C:\Users\sausmanager\Desktop\JORGE\TALK_EGU2016\Images\Washington_Event\Event_Washingt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48" y="1340768"/>
            <a:ext cx="5387752" cy="5387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100392" y="138483"/>
            <a:ext cx="937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2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Methods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99223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22</a:t>
            </a:fld>
            <a:endParaRPr lang="es-ES"/>
          </a:p>
        </p:txBody>
      </p:sp>
      <p:pic>
        <p:nvPicPr>
          <p:cNvPr id="2051" name="Picture 3" descr="C:\Users\sausmanager\Desktop\JORGE\TALK_EGU2016\Images\FTalk_PR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7204"/>
            <a:ext cx="5649913" cy="48117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68861" y="5013176"/>
            <a:ext cx="81516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caused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24h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accumulated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precipitations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over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120 mm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measured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different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states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Washington 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t.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Oregon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selected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caused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EXTREMELY PRECIPITATION AND STREAMFLOW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throughout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8100392" y="138483"/>
            <a:ext cx="937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2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Methods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0939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23</a:t>
            </a:fld>
            <a:endParaRPr lang="es-ES"/>
          </a:p>
        </p:txBody>
      </p:sp>
      <p:pic>
        <p:nvPicPr>
          <p:cNvPr id="1026" name="Picture 2" descr="C:\Users\sausmanager\Desktop\JORGE\TALK_EGU2016\Images\TALK_E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88" y="3573016"/>
            <a:ext cx="430049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usmanager\Desktop\JORGE\TALK_EGU2016\Images\TALK_E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2" y="357301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17672" y="476672"/>
            <a:ext cx="76322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About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$1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Billion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direct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indirect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costs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(Avelino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Dall’erba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2016).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Hurricane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Winds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 FATALITIES. 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Hundreds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people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evacuated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US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Coast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Guard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US 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National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Guard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8100392" y="138483"/>
            <a:ext cx="937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2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Methods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1477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24</a:t>
            </a:fld>
            <a:endParaRPr lang="es-ES"/>
          </a:p>
        </p:txBody>
      </p:sp>
      <p:pic>
        <p:nvPicPr>
          <p:cNvPr id="2050" name="Picture 2" descr="C:\Users\sausmanager\Desktop\JORGE\TALK_EGU2016\Images\FTal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6" y="476672"/>
            <a:ext cx="4953001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880530" y="1844824"/>
            <a:ext cx="2088232" cy="2232248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3968762" y="1988840"/>
            <a:ext cx="2043398" cy="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6101283" y="180417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es-ES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Simulation</a:t>
            </a:r>
            <a:endParaRPr lang="es-ES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956730" y="2996952"/>
            <a:ext cx="1935832" cy="96335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3892562" y="3573016"/>
            <a:ext cx="2043398" cy="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6101283" y="3430989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3D </a:t>
            </a:r>
            <a:r>
              <a:rPr lang="es-ES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Tracers</a:t>
            </a:r>
            <a:r>
              <a:rPr lang="es-ES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Mask</a:t>
            </a:r>
            <a:endParaRPr lang="es-ES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401148" y="3573016"/>
            <a:ext cx="34913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able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“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follow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which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originally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regions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ASSOCIATED</a:t>
            </a: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PRECIPITATION.		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able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know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ratio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mid-latitude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given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simulation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that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came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directly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evaporation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				 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 smtClean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100392" y="138483"/>
            <a:ext cx="937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2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Methods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7435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 animBg="1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42539" y="55884"/>
            <a:ext cx="635622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r>
              <a:rPr lang="es-ES" dirty="0" err="1" smtClean="0">
                <a:latin typeface="Cambria" panose="02040503050406030204" pitchFamily="18" charset="0"/>
              </a:rPr>
              <a:t>Results</a:t>
            </a:r>
            <a:endParaRPr lang="es-ES" dirty="0" smtClean="0">
              <a:latin typeface="Cambria" panose="02040503050406030204" pitchFamily="18" charset="0"/>
            </a:endParaRPr>
          </a:p>
          <a:p>
            <a:endParaRPr lang="es-ES" b="1" dirty="0" smtClean="0">
              <a:latin typeface="LM Roman 10" pitchFamily="50" charset="0"/>
            </a:endParaRPr>
          </a:p>
          <a:p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WRF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Simulation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 ESPECIFIC HUMIDITY (NO TRACERS).</a:t>
            </a:r>
          </a:p>
          <a:p>
            <a:endParaRPr lang="es-E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8100392" y="116632"/>
            <a:ext cx="813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3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Results</a:t>
            </a:r>
            <a:endParaRPr lang="es-ES" dirty="0">
              <a:latin typeface="Cambria" panose="02040503050406030204" pitchFamily="18" charset="0"/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7" name="Final_QVAPOR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643050"/>
            <a:ext cx="8509007" cy="47863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993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42539" y="55884"/>
            <a:ext cx="57390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WRF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Simulation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Tracers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SPECIFIC HUMIDITY.</a:t>
            </a:r>
          </a:p>
          <a:p>
            <a:endParaRPr lang="es-E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159669" y="692481"/>
            <a:ext cx="598433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r>
              <a:rPr lang="es-E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simulation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starts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8 </a:t>
            </a:r>
            <a:r>
              <a:rPr lang="es-E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days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before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landfall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</a:t>
            </a:r>
            <a:endParaRPr lang="es-ES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8100392" y="138483"/>
            <a:ext cx="813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3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Results</a:t>
            </a:r>
            <a:endParaRPr lang="es-ES" dirty="0">
              <a:latin typeface="Cambria" panose="02040503050406030204" pitchFamily="18" charset="0"/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8" name="Final_3D_convert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643050"/>
            <a:ext cx="8255015" cy="4643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69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1226176"/>
            <a:ext cx="9144000" cy="5631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2" descr="C:\Users\sausmanager\Desktop\JORGE\TALK_EGU2016\Images\FTalk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6176"/>
            <a:ext cx="6480720" cy="5384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539552" y="152760"/>
            <a:ext cx="833112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vertical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distribution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can be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analyzed</a:t>
            </a: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throughout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transversal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cross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sections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6012160" y="4437111"/>
            <a:ext cx="864096" cy="6879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5580110" y="4042088"/>
            <a:ext cx="207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B050"/>
                </a:solidFill>
                <a:latin typeface="LM Roman 10" pitchFamily="50" charset="0"/>
              </a:rPr>
              <a:t>V</a:t>
            </a:r>
            <a:r>
              <a:rPr lang="es-ES" b="1" dirty="0" smtClean="0">
                <a:solidFill>
                  <a:srgbClr val="00B050"/>
                </a:solidFill>
                <a:latin typeface="LM Roman Caps 10" pitchFamily="50" charset="0"/>
              </a:rPr>
              <a:t>ertical </a:t>
            </a:r>
            <a:r>
              <a:rPr lang="es-ES" b="1" dirty="0" err="1" smtClean="0">
                <a:solidFill>
                  <a:srgbClr val="00B050"/>
                </a:solidFill>
                <a:latin typeface="LM Roman Caps 10" pitchFamily="50" charset="0"/>
              </a:rPr>
              <a:t>Scale</a:t>
            </a:r>
            <a:endParaRPr lang="es-ES" b="1" dirty="0">
              <a:solidFill>
                <a:srgbClr val="00B050"/>
              </a:solidFill>
              <a:latin typeface="LM Roman 10" pitchFamily="50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68143" y="1014202"/>
            <a:ext cx="339262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tropical</a:t>
            </a: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advected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warm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sector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cyclone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cold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sector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cyclone</a:t>
            </a: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likely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reserved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locally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evaporated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444208" y="4941168"/>
            <a:ext cx="264850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expected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most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remains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first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3 km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troposphere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dirty="0"/>
          </a:p>
          <a:p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-38038" y="908720"/>
            <a:ext cx="33926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r>
              <a:rPr lang="es-ES" sz="1400" b="1" dirty="0" err="1" smtClean="0">
                <a:solidFill>
                  <a:srgbClr val="00B050"/>
                </a:solidFill>
                <a:latin typeface="LM Roman 10" pitchFamily="50" charset="0"/>
              </a:rPr>
              <a:t>Landfall</a:t>
            </a:r>
            <a:r>
              <a:rPr lang="es-ES" sz="1400" b="1" dirty="0" smtClean="0">
                <a:solidFill>
                  <a:srgbClr val="00B050"/>
                </a:solidFill>
                <a:latin typeface="LM Roman 10" pitchFamily="50" charset="0"/>
              </a:rPr>
              <a:t> </a:t>
            </a:r>
            <a:r>
              <a:rPr lang="es-ES" sz="1400" b="1" dirty="0" err="1" smtClean="0">
                <a:solidFill>
                  <a:srgbClr val="00B050"/>
                </a:solidFill>
                <a:latin typeface="LM Roman 10" pitchFamily="50" charset="0"/>
              </a:rPr>
              <a:t>event</a:t>
            </a:r>
            <a:r>
              <a:rPr lang="es-ES" sz="1400" b="1" dirty="0" smtClean="0">
                <a:solidFill>
                  <a:srgbClr val="00B050"/>
                </a:solidFill>
                <a:latin typeface="LM Roman 10" pitchFamily="50" charset="0"/>
              </a:rPr>
              <a:t> 2007/12/03</a:t>
            </a:r>
            <a:endParaRPr lang="es-ES" sz="1400" b="1" dirty="0" smtClean="0">
              <a:solidFill>
                <a:srgbClr val="00B050"/>
              </a:solidFill>
            </a:endParaRPr>
          </a:p>
          <a:p>
            <a:endParaRPr lang="es-ES" b="1" dirty="0">
              <a:solidFill>
                <a:srgbClr val="00B050"/>
              </a:solidFill>
            </a:endParaRPr>
          </a:p>
          <a:p>
            <a:endParaRPr lang="es-ES" dirty="0"/>
          </a:p>
        </p:txBody>
      </p:sp>
      <p:sp>
        <p:nvSpPr>
          <p:cNvPr id="13" name="12 Forma libre"/>
          <p:cNvSpPr/>
          <p:nvPr/>
        </p:nvSpPr>
        <p:spPr>
          <a:xfrm>
            <a:off x="1262677" y="2625318"/>
            <a:ext cx="2551306" cy="1130903"/>
          </a:xfrm>
          <a:custGeom>
            <a:avLst/>
            <a:gdLst>
              <a:gd name="connsiteX0" fmla="*/ 2417875 w 2417875"/>
              <a:gd name="connsiteY0" fmla="*/ 0 h 1201989"/>
              <a:gd name="connsiteX1" fmla="*/ 1087838 w 2417875"/>
              <a:gd name="connsiteY1" fmla="*/ 988291 h 1201989"/>
              <a:gd name="connsiteX2" fmla="*/ 71838 w 2417875"/>
              <a:gd name="connsiteY2" fmla="*/ 1191491 h 1201989"/>
              <a:gd name="connsiteX3" fmla="*/ 164202 w 2417875"/>
              <a:gd name="connsiteY3" fmla="*/ 1154546 h 120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7875" h="1201989">
                <a:moveTo>
                  <a:pt x="2417875" y="0"/>
                </a:moveTo>
                <a:cubicBezTo>
                  <a:pt x="1948359" y="394854"/>
                  <a:pt x="1478844" y="789709"/>
                  <a:pt x="1087838" y="988291"/>
                </a:cubicBezTo>
                <a:cubicBezTo>
                  <a:pt x="696832" y="1186873"/>
                  <a:pt x="225777" y="1163782"/>
                  <a:pt x="71838" y="1191491"/>
                </a:cubicBezTo>
                <a:cubicBezTo>
                  <a:pt x="-82101" y="1219200"/>
                  <a:pt x="41050" y="1186873"/>
                  <a:pt x="164202" y="115454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orma libre"/>
          <p:cNvSpPr/>
          <p:nvPr/>
        </p:nvSpPr>
        <p:spPr>
          <a:xfrm>
            <a:off x="1613879" y="2845473"/>
            <a:ext cx="2551306" cy="1130903"/>
          </a:xfrm>
          <a:custGeom>
            <a:avLst/>
            <a:gdLst>
              <a:gd name="connsiteX0" fmla="*/ 2417875 w 2417875"/>
              <a:gd name="connsiteY0" fmla="*/ 0 h 1201989"/>
              <a:gd name="connsiteX1" fmla="*/ 1087838 w 2417875"/>
              <a:gd name="connsiteY1" fmla="*/ 988291 h 1201989"/>
              <a:gd name="connsiteX2" fmla="*/ 71838 w 2417875"/>
              <a:gd name="connsiteY2" fmla="*/ 1191491 h 1201989"/>
              <a:gd name="connsiteX3" fmla="*/ 164202 w 2417875"/>
              <a:gd name="connsiteY3" fmla="*/ 1154546 h 120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7875" h="1201989">
                <a:moveTo>
                  <a:pt x="2417875" y="0"/>
                </a:moveTo>
                <a:cubicBezTo>
                  <a:pt x="1948359" y="394854"/>
                  <a:pt x="1478844" y="789709"/>
                  <a:pt x="1087838" y="988291"/>
                </a:cubicBezTo>
                <a:cubicBezTo>
                  <a:pt x="696832" y="1186873"/>
                  <a:pt x="225777" y="1163782"/>
                  <a:pt x="71838" y="1191491"/>
                </a:cubicBezTo>
                <a:cubicBezTo>
                  <a:pt x="-82101" y="1219200"/>
                  <a:pt x="41050" y="1186873"/>
                  <a:pt x="164202" y="115454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 rot="19627998">
            <a:off x="1788735" y="291745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central axis</a:t>
            </a:r>
            <a:endParaRPr lang="es-E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100392" y="138483"/>
            <a:ext cx="813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3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Results</a:t>
            </a:r>
            <a:endParaRPr lang="es-ES" dirty="0">
              <a:latin typeface="Cambria" panose="02040503050406030204" pitchFamily="18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02563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/>
      <p:bldP spid="12" grpId="0"/>
      <p:bldP spid="14" grpId="0"/>
      <p:bldP spid="15" grpId="0"/>
      <p:bldP spid="13" grpId="0" animBg="1"/>
      <p:bldP spid="18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55576" y="69269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 smtClean="0">
              <a:latin typeface="LM Roman 10" pitchFamily="50" charset="0"/>
            </a:endParaRPr>
          </a:p>
          <a:p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755576" y="404664"/>
            <a:ext cx="771397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easily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analyze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ratio of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24-h</a:t>
            </a:r>
          </a:p>
          <a:p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accumulated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total.</a:t>
            </a:r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/>
          </a:p>
        </p:txBody>
      </p:sp>
      <p:pic>
        <p:nvPicPr>
          <p:cNvPr id="4099" name="Picture 3" descr="C:\Users\sausmanager\Desktop\JORGE\TALK_EGU2016\Images\FTalk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1992"/>
            <a:ext cx="8208912" cy="4311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39552" y="1558826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4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                              </a:t>
            </a:r>
            <a:r>
              <a:rPr lang="es-ES" sz="14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precipitation</a:t>
            </a:r>
            <a:r>
              <a:rPr lang="es-ES" sz="14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s-ES" sz="1400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33198" y="6211669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“Tropical Ratio”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generaly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exceeds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70% in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Both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Cases,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90% in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some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s-E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100392" y="138483"/>
            <a:ext cx="813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</a:rPr>
              <a:t>3</a:t>
            </a:r>
            <a:r>
              <a:rPr lang="es-ES" sz="1200" dirty="0" smtClean="0">
                <a:latin typeface="Cambria" panose="02040503050406030204" pitchFamily="18" charset="0"/>
              </a:rPr>
              <a:t>. </a:t>
            </a:r>
            <a:r>
              <a:rPr lang="es-ES" sz="1200" dirty="0" err="1" smtClean="0">
                <a:latin typeface="Cambria" panose="02040503050406030204" pitchFamily="18" charset="0"/>
              </a:rPr>
              <a:t>Results</a:t>
            </a:r>
            <a:endParaRPr lang="es-ES" dirty="0">
              <a:latin typeface="Cambria" panose="02040503050406030204" pitchFamily="18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6651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29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323528" y="692696"/>
            <a:ext cx="84249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u="sng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Conclusions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s-ES" sz="1600" b="1" u="sng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1-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new WRF-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tool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“Great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Coast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Gale” </a:t>
            </a: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more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than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70%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have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origin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2-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Through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development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mostly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stayed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warm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sector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cyclone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3-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new WRF-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tool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can be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analyze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only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development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cyclone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but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origin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specific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well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							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89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323528" y="692696"/>
            <a:ext cx="8424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u="sng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Discussion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algn="just"/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have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connection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tropics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thus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exports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clearly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going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be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primary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events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HOWEVER,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based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these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results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HYPOTHESIZE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that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highest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amounts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precipitable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water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only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attained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system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source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going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be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further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investigated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			</a:t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141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31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55576" y="692696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Further</a:t>
            </a:r>
            <a:r>
              <a:rPr lang="es-ES" sz="16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u="sng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Work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s-ES" sz="1600" b="1" u="sng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1- More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simulations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being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prepared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order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general ratios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of “tropical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influence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 time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space-dependent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view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2-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Different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synoptic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conditions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weather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types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going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be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considered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simulations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3-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Isotopes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validate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WRF-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Tracers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(-)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help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collaboration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would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very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well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appreciated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!!! </a:t>
            </a:r>
          </a:p>
          <a:p>
            <a:endParaRPr lang="es-E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7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3480071" y="476670"/>
            <a:ext cx="232544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 smtClean="0">
                <a:latin typeface="LM Roman 10" pitchFamily="50" charset="0"/>
              </a:rPr>
              <a:t>Thank</a:t>
            </a:r>
            <a:r>
              <a:rPr lang="es-ES" sz="2800" b="1" dirty="0" smtClean="0">
                <a:latin typeface="LM Roman 10" pitchFamily="50" charset="0"/>
              </a:rPr>
              <a:t> </a:t>
            </a:r>
            <a:r>
              <a:rPr lang="es-ES" sz="2800" b="1" dirty="0" err="1" smtClean="0">
                <a:latin typeface="LM Roman 10" pitchFamily="50" charset="0"/>
              </a:rPr>
              <a:t>You</a:t>
            </a:r>
            <a:r>
              <a:rPr lang="es-ES" sz="2800" b="1" dirty="0" smtClean="0">
                <a:latin typeface="LM Roman 10" pitchFamily="50" charset="0"/>
              </a:rPr>
              <a:t>!</a:t>
            </a:r>
          </a:p>
          <a:p>
            <a:endParaRPr lang="es-ES" b="1" dirty="0">
              <a:latin typeface="LM Roman 10" pitchFamily="50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95536" y="1484784"/>
            <a:ext cx="820891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Jorge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Eiras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-Barca (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Spain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   – jorge.eiras@usc.es	</a:t>
            </a:r>
          </a:p>
          <a:p>
            <a:endParaRPr lang="es-E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Huancui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Hu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(China/USA)       – hhu18@illinois.edu</a:t>
            </a:r>
          </a:p>
          <a:p>
            <a:endParaRPr lang="es-E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Daniel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Garaboa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-Paz (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Spain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  – angeldaniel.garaboa@usc.es</a:t>
            </a:r>
          </a:p>
          <a:p>
            <a:endParaRPr lang="es-E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Francina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Dominguez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(USA)     - francina@illinois.edu</a:t>
            </a:r>
          </a:p>
          <a:p>
            <a:endParaRPr lang="es-E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Gonzalo 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Miguez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-Macho (</a:t>
            </a:r>
            <a:r>
              <a:rPr lang="es-E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Spain</a:t>
            </a: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– gonzalo.miguez@usc.es</a:t>
            </a:r>
          </a:p>
          <a:p>
            <a:endParaRPr lang="es-E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b="1" dirty="0">
              <a:latin typeface="LM Roman 10" pitchFamily="50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</p:txBody>
      </p:sp>
      <p:pic>
        <p:nvPicPr>
          <p:cNvPr id="7" name="Picture 2" descr="C:\Users\sausmanager\Desktop\JORGE\Images\Logo_GFN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763" y="5676207"/>
            <a:ext cx="1152064" cy="1040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ausmanager\Desktop\JORGE\Images\Logo_US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70" y="5676207"/>
            <a:ext cx="2646676" cy="1040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ausmanager\Desktop\JORGE\Images\Logo_Minister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72" y="5658690"/>
            <a:ext cx="2839347" cy="1033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sausmanager\Desktop\JORGE\Images\Logo_Illinoi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45" y="4419871"/>
            <a:ext cx="2319299" cy="1040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83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53902" y="415482"/>
            <a:ext cx="80648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mbria" panose="02040503050406030204" pitchFamily="18" charset="0"/>
              </a:rPr>
              <a:t>0. </a:t>
            </a:r>
            <a:r>
              <a:rPr lang="es-ES" dirty="0" err="1" smtClean="0">
                <a:latin typeface="Cambria" panose="02040503050406030204" pitchFamily="18" charset="0"/>
              </a:rPr>
              <a:t>Introduction</a:t>
            </a:r>
            <a:endParaRPr lang="es-ES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ATMOSPHERIC RIVERS (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defined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literature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as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narrow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structures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high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water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vapor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content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column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integrated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vapor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transport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water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vapor flux). </a:t>
            </a:r>
            <a:endParaRPr lang="es-E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2" name="Picture 4" descr="C:\Users\sausmanager\Desktop\JORGE\Images\Esquema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429500" cy="385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494762" y="3392909"/>
            <a:ext cx="436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WCB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 rot="19230591">
            <a:off x="3161350" y="4056609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Agency FB" panose="020B0503020202020204" pitchFamily="34" charset="0"/>
              </a:rPr>
              <a:t>Atmospheric</a:t>
            </a:r>
            <a:r>
              <a:rPr lang="es-ES" sz="1400" dirty="0" smtClean="0">
                <a:latin typeface="Agency FB" panose="020B0503020202020204" pitchFamily="34" charset="0"/>
              </a:rPr>
              <a:t> </a:t>
            </a:r>
            <a:r>
              <a:rPr lang="es-ES" sz="1400" dirty="0" err="1" smtClean="0">
                <a:latin typeface="Agency FB" panose="020B0503020202020204" pitchFamily="34" charset="0"/>
              </a:rPr>
              <a:t>River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884368" y="138483"/>
            <a:ext cx="119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Cambria" panose="02040503050406030204" pitchFamily="18" charset="0"/>
              </a:rPr>
              <a:t>0. </a:t>
            </a:r>
            <a:r>
              <a:rPr lang="es-ES" sz="1200" dirty="0" err="1" smtClean="0">
                <a:latin typeface="Cambria" panose="02040503050406030204" pitchFamily="18" charset="0"/>
              </a:rPr>
              <a:t>Introduction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1619672" y="4760454"/>
            <a:ext cx="133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Tropical </a:t>
            </a:r>
            <a:r>
              <a:rPr lang="es-ES" sz="1400" dirty="0" err="1" smtClean="0">
                <a:latin typeface="Agency FB" panose="020B0503020202020204" pitchFamily="34" charset="0"/>
              </a:rPr>
              <a:t>Moisture</a:t>
            </a:r>
            <a:r>
              <a:rPr lang="es-ES" sz="1400" dirty="0" smtClean="0">
                <a:latin typeface="Agency FB" panose="020B0503020202020204" pitchFamily="34" charset="0"/>
              </a:rPr>
              <a:t/>
            </a:r>
            <a:br>
              <a:rPr lang="es-ES" sz="1400" dirty="0" smtClean="0">
                <a:latin typeface="Agency FB" panose="020B0503020202020204" pitchFamily="34" charset="0"/>
              </a:rPr>
            </a:br>
            <a:r>
              <a:rPr lang="es-ES" sz="1400" dirty="0" smtClean="0">
                <a:latin typeface="Agency FB" panose="020B0503020202020204" pitchFamily="34" charset="0"/>
              </a:rPr>
              <a:t>       </a:t>
            </a:r>
            <a:r>
              <a:rPr lang="es-ES" sz="1400" dirty="0" err="1" smtClean="0">
                <a:latin typeface="Agency FB" panose="020B0503020202020204" pitchFamily="34" charset="0"/>
              </a:rPr>
              <a:t>Exports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055312" y="2287905"/>
            <a:ext cx="3345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AR in </a:t>
            </a:r>
            <a:r>
              <a:rPr lang="es-E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Precipitable</a:t>
            </a:r>
            <a:r>
              <a:rPr lang="es-E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Water</a:t>
            </a:r>
            <a:r>
              <a:rPr lang="es-E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Field</a:t>
            </a:r>
            <a:endParaRPr lang="es-E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4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D3C7-65F4-4F9C-B35B-AD9BFF51F496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55576" y="692696"/>
            <a:ext cx="76455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LM Roman 10" pitchFamily="50" charset="0"/>
            </a:endParaRPr>
          </a:p>
          <a:p>
            <a:pPr algn="just"/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First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identified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NEWELL AND ZHU in 1992,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are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observed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commonly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come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along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some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extratopical</a:t>
            </a:r>
            <a:r>
              <a:rPr lang="es-E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cyclones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their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warm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region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“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feeding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Warm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Conveyor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Belt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moisture</a:t>
            </a:r>
            <a:r>
              <a:rPr lang="es-E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</a:p>
          <a:p>
            <a:pPr algn="just"/>
            <a:endParaRPr lang="es-ES" dirty="0"/>
          </a:p>
          <a:p>
            <a:endParaRPr lang="es-ES" dirty="0"/>
          </a:p>
        </p:txBody>
      </p:sp>
      <p:pic>
        <p:nvPicPr>
          <p:cNvPr id="11" name="Picture 4" descr="C:\Users\sausmanager\Desktop\JORGE\Images\Esquema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429500" cy="385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494762" y="3392909"/>
            <a:ext cx="436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WCB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 rot="19230591">
            <a:off x="3161350" y="4056609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Agency FB" panose="020B0503020202020204" pitchFamily="34" charset="0"/>
              </a:rPr>
              <a:t>Atmospheric</a:t>
            </a:r>
            <a:r>
              <a:rPr lang="es-ES" sz="1400" dirty="0" smtClean="0">
                <a:latin typeface="Agency FB" panose="020B0503020202020204" pitchFamily="34" charset="0"/>
              </a:rPr>
              <a:t> </a:t>
            </a:r>
            <a:r>
              <a:rPr lang="es-ES" sz="1400" dirty="0" err="1" smtClean="0">
                <a:latin typeface="Agency FB" panose="020B0503020202020204" pitchFamily="34" charset="0"/>
              </a:rPr>
              <a:t>River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619672" y="4760454"/>
            <a:ext cx="133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gency FB" panose="020B0503020202020204" pitchFamily="34" charset="0"/>
              </a:rPr>
              <a:t>Tropical </a:t>
            </a:r>
            <a:r>
              <a:rPr lang="es-ES" sz="1400" dirty="0" err="1" smtClean="0">
                <a:latin typeface="Agency FB" panose="020B0503020202020204" pitchFamily="34" charset="0"/>
              </a:rPr>
              <a:t>Moisture</a:t>
            </a:r>
            <a:r>
              <a:rPr lang="es-ES" sz="1400" dirty="0" smtClean="0">
                <a:latin typeface="Agency FB" panose="020B0503020202020204" pitchFamily="34" charset="0"/>
              </a:rPr>
              <a:t/>
            </a:r>
            <a:br>
              <a:rPr lang="es-ES" sz="1400" dirty="0" smtClean="0">
                <a:latin typeface="Agency FB" panose="020B0503020202020204" pitchFamily="34" charset="0"/>
              </a:rPr>
            </a:br>
            <a:r>
              <a:rPr lang="es-ES" sz="1400" dirty="0" smtClean="0">
                <a:latin typeface="Agency FB" panose="020B0503020202020204" pitchFamily="34" charset="0"/>
              </a:rPr>
              <a:t>       </a:t>
            </a:r>
            <a:r>
              <a:rPr lang="es-ES" sz="1400" dirty="0" err="1" smtClean="0">
                <a:latin typeface="Agency FB" panose="020B0503020202020204" pitchFamily="34" charset="0"/>
              </a:rPr>
              <a:t>Exports</a:t>
            </a:r>
            <a:endParaRPr lang="es-ES" sz="1400" dirty="0">
              <a:latin typeface="Agency FB" panose="020B0503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884368" y="138483"/>
            <a:ext cx="119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Cambria" panose="02040503050406030204" pitchFamily="18" charset="0"/>
              </a:rPr>
              <a:t>0. </a:t>
            </a:r>
            <a:r>
              <a:rPr lang="es-ES" sz="1200" dirty="0" err="1" smtClean="0">
                <a:latin typeface="Cambria" panose="02040503050406030204" pitchFamily="18" charset="0"/>
              </a:rPr>
              <a:t>Introduction</a:t>
            </a:r>
            <a:endParaRPr lang="es-ES" sz="1200" dirty="0" smtClean="0">
              <a:latin typeface="Cambria" panose="02040503050406030204" pitchFamily="18" charset="0"/>
            </a:endParaRPr>
          </a:p>
          <a:p>
            <a:endParaRPr lang="es-ES" dirty="0">
              <a:latin typeface="LM Roman 10" pitchFamily="50" charset="0"/>
            </a:endParaRP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3540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1232</Words>
  <Application>Microsoft Office PowerPoint</Application>
  <PresentationFormat>Presentación en pantalla (4:3)</PresentationFormat>
  <Paragraphs>293</Paragraphs>
  <Slides>32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sausmanager</dc:creator>
  <cp:lastModifiedBy>Usuario</cp:lastModifiedBy>
  <cp:revision>87</cp:revision>
  <cp:lastPrinted>2016-10-18T16:24:55Z</cp:lastPrinted>
  <dcterms:created xsi:type="dcterms:W3CDTF">2016-10-03T09:33:59Z</dcterms:created>
  <dcterms:modified xsi:type="dcterms:W3CDTF">2016-10-25T14:42:13Z</dcterms:modified>
</cp:coreProperties>
</file>