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3" r:id="rId3"/>
    <p:sldId id="274" r:id="rId4"/>
    <p:sldId id="275" r:id="rId5"/>
    <p:sldId id="276" r:id="rId6"/>
    <p:sldId id="277" r:id="rId7"/>
    <p:sldId id="261" r:id="rId8"/>
    <p:sldId id="262" r:id="rId9"/>
    <p:sldId id="263" r:id="rId10"/>
    <p:sldId id="264" r:id="rId11"/>
    <p:sldId id="265" r:id="rId12"/>
    <p:sldId id="278" r:id="rId13"/>
    <p:sldId id="266" r:id="rId1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poly"/>
            <c:order val="6"/>
            <c:dispRSqr val="0"/>
            <c:dispEq val="0"/>
          </c:trendline>
          <c:cat>
            <c:numRef>
              <c:f>Sheet1!$A$2:$A$5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500</c:v>
                </c:pt>
                <c:pt idx="2">
                  <c:v>410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28433120"/>
        <c:axId val="228433680"/>
      </c:barChart>
      <c:catAx>
        <c:axId val="2284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8433680"/>
        <c:crosses val="autoZero"/>
        <c:auto val="1"/>
        <c:lblAlgn val="ctr"/>
        <c:lblOffset val="100"/>
        <c:noMultiLvlLbl val="0"/>
      </c:catAx>
      <c:valAx>
        <c:axId val="228433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843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8237C-7133-4EF6-B21E-428B8845446D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79F1F-597B-4A29-BDA2-A7879C8833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074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lang="en-US" sz="1200" noProof="1" smtClean="0"/>
              <a:pPr algn="r"/>
              <a:t>1</a:t>
            </a:fld>
            <a:endParaRPr lang="en-US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US" sz="1300" smtClean="0"/>
              <a:pPr algn="r" defTabSz="947592"/>
              <a:t>1</a:t>
            </a:fld>
            <a:endParaRPr lang="en-US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en-US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8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770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lang="en-US" sz="1200" noProof="1" smtClean="0"/>
              <a:pPr algn="r"/>
              <a:t>13</a:t>
            </a:fld>
            <a:endParaRPr lang="en-US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US" sz="1300" smtClean="0"/>
              <a:pPr algn="r" defTabSz="947592"/>
              <a:t>13</a:t>
            </a:fld>
            <a:endParaRPr lang="en-US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en-US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9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C410-6FF2-4EBA-B33A-004287E991FB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F34-D2F8-42E4-827B-88C1DBB2C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037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C410-6FF2-4EBA-B33A-004287E991FB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F34-D2F8-42E4-827B-88C1DBB2C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8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C410-6FF2-4EBA-B33A-004287E991FB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F34-D2F8-42E4-827B-88C1DBB2C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213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0" y="410830"/>
            <a:ext cx="11135860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19" y="942478"/>
            <a:ext cx="11135861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6" y="6425984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pt-PT" dirty="0" smtClean="0"/>
              <a:t>8th EGU Leonardo Conference</a:t>
            </a:r>
            <a:endParaRPr lang="pt-PT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318" y="1483952"/>
            <a:ext cx="11135861" cy="4320000"/>
          </a:xfr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0" y="410830"/>
            <a:ext cx="11135860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19" y="942478"/>
            <a:ext cx="11135861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6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8th EGU Leonardo Conference</a:t>
            </a:r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311623" y="1483952"/>
            <a:ext cx="5880377" cy="432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-223219" y="5448411"/>
            <a:ext cx="3485585" cy="1843863"/>
            <a:chOff x="-223190" y="5448410"/>
            <a:chExt cx="3485131" cy="1843863"/>
          </a:xfrm>
        </p:grpSpPr>
        <p:sp>
          <p:nvSpPr>
            <p:cNvPr id="122" name="Gleichschenkliges Dreieck 121"/>
            <p:cNvSpPr/>
            <p:nvPr userDrawn="1"/>
          </p:nvSpPr>
          <p:spPr>
            <a:xfrm rot="12600000">
              <a:off x="453374" y="5448410"/>
              <a:ext cx="781774" cy="67394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  <p:sp>
          <p:nvSpPr>
            <p:cNvPr id="123" name="Gleichschenkliges Dreieck 122"/>
            <p:cNvSpPr/>
            <p:nvPr userDrawn="1"/>
          </p:nvSpPr>
          <p:spPr>
            <a:xfrm rot="5400000">
              <a:off x="-55103" y="5743095"/>
              <a:ext cx="781774" cy="67394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  <p:sp>
          <p:nvSpPr>
            <p:cNvPr id="124" name="Gleichschenkliges Dreieck 123"/>
            <p:cNvSpPr/>
            <p:nvPr userDrawn="1"/>
          </p:nvSpPr>
          <p:spPr>
            <a:xfrm rot="1800000">
              <a:off x="114930" y="6035270"/>
              <a:ext cx="781774" cy="673943"/>
            </a:xfrm>
            <a:prstGeom prst="triangle">
              <a:avLst/>
            </a:prstGeom>
            <a:solidFill>
              <a:schemeClr val="bg2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  <p:sp>
          <p:nvSpPr>
            <p:cNvPr id="125" name="Gleichschenkliges Dreieck 124"/>
            <p:cNvSpPr/>
            <p:nvPr userDrawn="1"/>
          </p:nvSpPr>
          <p:spPr>
            <a:xfrm rot="16200000">
              <a:off x="623406" y="5743095"/>
              <a:ext cx="781774" cy="67394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  <p:sp>
          <p:nvSpPr>
            <p:cNvPr id="126" name="Gleichschenkliges Dreieck 125"/>
            <p:cNvSpPr/>
            <p:nvPr userDrawn="1"/>
          </p:nvSpPr>
          <p:spPr>
            <a:xfrm rot="19800000">
              <a:off x="453374" y="6035274"/>
              <a:ext cx="781774" cy="67394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  <p:sp>
          <p:nvSpPr>
            <p:cNvPr id="127" name="Gleichschenkliges Dreieck 126"/>
            <p:cNvSpPr/>
            <p:nvPr userDrawn="1"/>
          </p:nvSpPr>
          <p:spPr>
            <a:xfrm rot="1800000">
              <a:off x="1467382" y="6035270"/>
              <a:ext cx="781774" cy="673943"/>
            </a:xfrm>
            <a:prstGeom prst="triangle">
              <a:avLst/>
            </a:prstGeom>
            <a:solidFill>
              <a:schemeClr val="bg2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  <p:sp>
          <p:nvSpPr>
            <p:cNvPr id="128" name="Gleichschenkliges Dreieck 127"/>
            <p:cNvSpPr/>
            <p:nvPr userDrawn="1"/>
          </p:nvSpPr>
          <p:spPr>
            <a:xfrm rot="16200000">
              <a:off x="1975858" y="5743095"/>
              <a:ext cx="781774" cy="67394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  <p:sp>
          <p:nvSpPr>
            <p:cNvPr id="129" name="Gleichschenkliges Dreieck 128"/>
            <p:cNvSpPr/>
            <p:nvPr userDrawn="1"/>
          </p:nvSpPr>
          <p:spPr>
            <a:xfrm rot="12600000">
              <a:off x="1127715" y="6618330"/>
              <a:ext cx="781774" cy="673943"/>
            </a:xfrm>
            <a:prstGeom prst="triangle">
              <a:avLst/>
            </a:prstGeom>
            <a:solidFill>
              <a:schemeClr val="bg2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  <p:sp>
          <p:nvSpPr>
            <p:cNvPr id="130" name="Gleichschenkliges Dreieck 129"/>
            <p:cNvSpPr/>
            <p:nvPr userDrawn="1"/>
          </p:nvSpPr>
          <p:spPr>
            <a:xfrm rot="9000000">
              <a:off x="789271" y="6618330"/>
              <a:ext cx="781774" cy="673943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  <p:sp>
          <p:nvSpPr>
            <p:cNvPr id="131" name="Gleichschenkliges Dreieck 130"/>
            <p:cNvSpPr/>
            <p:nvPr userDrawn="1"/>
          </p:nvSpPr>
          <p:spPr>
            <a:xfrm rot="12600000">
              <a:off x="2480167" y="6618330"/>
              <a:ext cx="781774" cy="67394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  <p:sp>
          <p:nvSpPr>
            <p:cNvPr id="132" name="Gleichschenkliges Dreieck 131"/>
            <p:cNvSpPr/>
            <p:nvPr userDrawn="1"/>
          </p:nvSpPr>
          <p:spPr>
            <a:xfrm rot="9000000">
              <a:off x="2141723" y="6618330"/>
              <a:ext cx="781774" cy="67394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  <p:sp>
          <p:nvSpPr>
            <p:cNvPr id="133" name="Gleichschenkliges Dreieck 132"/>
            <p:cNvSpPr/>
            <p:nvPr userDrawn="1"/>
          </p:nvSpPr>
          <p:spPr>
            <a:xfrm rot="12600000">
              <a:off x="-223190" y="6618330"/>
              <a:ext cx="781774" cy="67394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</p:grpSp>
      <p:grpSp>
        <p:nvGrpSpPr>
          <p:cNvPr id="5" name="Gruppieren 4"/>
          <p:cNvGrpSpPr/>
          <p:nvPr userDrawn="1"/>
        </p:nvGrpSpPr>
        <p:grpSpPr>
          <a:xfrm>
            <a:off x="8807037" y="-432057"/>
            <a:ext cx="3604784" cy="5111900"/>
            <a:chOff x="8805890" y="-432057"/>
            <a:chExt cx="3604315" cy="5111900"/>
          </a:xfrm>
        </p:grpSpPr>
        <p:sp>
          <p:nvSpPr>
            <p:cNvPr id="82" name="Gleichschenkliges Dreieck 81"/>
            <p:cNvSpPr/>
            <p:nvPr/>
          </p:nvSpPr>
          <p:spPr>
            <a:xfrm rot="1800000">
              <a:off x="10951420" y="737863"/>
              <a:ext cx="781774" cy="67394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3" name="Gleichschenkliges Dreieck 82"/>
            <p:cNvSpPr/>
            <p:nvPr/>
          </p:nvSpPr>
          <p:spPr>
            <a:xfrm rot="19800000">
              <a:off x="11289864" y="737863"/>
              <a:ext cx="781774" cy="67394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4" name="Gleichschenkliges Dreieck 83"/>
            <p:cNvSpPr/>
            <p:nvPr/>
          </p:nvSpPr>
          <p:spPr>
            <a:xfrm rot="16200000">
              <a:off x="11459897" y="443178"/>
              <a:ext cx="781774" cy="67394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5" name="Gleichschenkliges Dreieck 84"/>
            <p:cNvSpPr/>
            <p:nvPr/>
          </p:nvSpPr>
          <p:spPr>
            <a:xfrm rot="12600000">
              <a:off x="11289864" y="151003"/>
              <a:ext cx="781774" cy="673943"/>
            </a:xfrm>
            <a:prstGeom prst="triangle">
              <a:avLst/>
            </a:prstGeom>
            <a:solidFill>
              <a:schemeClr val="bg2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6" name="Gleichschenkliges Dreieck 85"/>
            <p:cNvSpPr/>
            <p:nvPr/>
          </p:nvSpPr>
          <p:spPr>
            <a:xfrm rot="5400000">
              <a:off x="10781388" y="443178"/>
              <a:ext cx="781774" cy="67394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7" name="Gleichschenkliges Dreieck 86"/>
            <p:cNvSpPr/>
            <p:nvPr/>
          </p:nvSpPr>
          <p:spPr>
            <a:xfrm rot="9000000">
              <a:off x="10951420" y="150999"/>
              <a:ext cx="781774" cy="67394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8" name="Gleichschenkliges Dreieck 87"/>
            <p:cNvSpPr/>
            <p:nvPr/>
          </p:nvSpPr>
          <p:spPr>
            <a:xfrm rot="1800000">
              <a:off x="9598968" y="737863"/>
              <a:ext cx="781774" cy="67394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9" name="Gleichschenkliges Dreieck 88"/>
            <p:cNvSpPr/>
            <p:nvPr/>
          </p:nvSpPr>
          <p:spPr>
            <a:xfrm rot="19800000">
              <a:off x="9937412" y="737863"/>
              <a:ext cx="781774" cy="673943"/>
            </a:xfrm>
            <a:prstGeom prst="triangle">
              <a:avLst/>
            </a:prstGeom>
            <a:solidFill>
              <a:schemeClr val="bg2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0" name="Gleichschenkliges Dreieck 89"/>
            <p:cNvSpPr/>
            <p:nvPr/>
          </p:nvSpPr>
          <p:spPr>
            <a:xfrm rot="16200000">
              <a:off x="10107445" y="443178"/>
              <a:ext cx="781774" cy="67394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1" name="Gleichschenkliges Dreieck 90"/>
            <p:cNvSpPr/>
            <p:nvPr/>
          </p:nvSpPr>
          <p:spPr>
            <a:xfrm rot="12600000">
              <a:off x="9937412" y="151003"/>
              <a:ext cx="781774" cy="673943"/>
            </a:xfrm>
            <a:prstGeom prst="triangle">
              <a:avLst/>
            </a:prstGeom>
            <a:solidFill>
              <a:schemeClr val="bg2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2" name="Gleichschenkliges Dreieck 91"/>
            <p:cNvSpPr/>
            <p:nvPr/>
          </p:nvSpPr>
          <p:spPr>
            <a:xfrm rot="5400000">
              <a:off x="9428936" y="443178"/>
              <a:ext cx="781774" cy="67394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3" name="Gleichschenkliges Dreieck 92"/>
            <p:cNvSpPr/>
            <p:nvPr/>
          </p:nvSpPr>
          <p:spPr>
            <a:xfrm rot="1800000">
              <a:off x="10274459" y="1906120"/>
              <a:ext cx="781774" cy="67394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4" name="Gleichschenkliges Dreieck 93"/>
            <p:cNvSpPr/>
            <p:nvPr/>
          </p:nvSpPr>
          <p:spPr>
            <a:xfrm rot="19800000">
              <a:off x="10612903" y="1908778"/>
              <a:ext cx="781774" cy="673943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Gleichschenkliges Dreieck 94"/>
            <p:cNvSpPr/>
            <p:nvPr/>
          </p:nvSpPr>
          <p:spPr>
            <a:xfrm rot="16200000">
              <a:off x="10782936" y="1614093"/>
              <a:ext cx="781774" cy="673943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Gleichschenkliges Dreieck 95"/>
            <p:cNvSpPr/>
            <p:nvPr/>
          </p:nvSpPr>
          <p:spPr>
            <a:xfrm rot="12600000">
              <a:off x="10612903" y="1321918"/>
              <a:ext cx="781774" cy="67394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Gleichschenkliges Dreieck 96"/>
            <p:cNvSpPr/>
            <p:nvPr/>
          </p:nvSpPr>
          <p:spPr>
            <a:xfrm rot="5400000">
              <a:off x="10104427" y="1614093"/>
              <a:ext cx="781774" cy="673943"/>
            </a:xfrm>
            <a:prstGeom prst="triangle">
              <a:avLst/>
            </a:prstGeom>
            <a:solidFill>
              <a:schemeClr val="bg2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Gleichschenkliges Dreieck 97"/>
            <p:cNvSpPr/>
            <p:nvPr/>
          </p:nvSpPr>
          <p:spPr>
            <a:xfrm rot="9000000">
              <a:off x="10274459" y="1321914"/>
              <a:ext cx="781774" cy="67394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Gleichschenkliges Dreieck 98"/>
            <p:cNvSpPr/>
            <p:nvPr/>
          </p:nvSpPr>
          <p:spPr>
            <a:xfrm rot="1800000">
              <a:off x="8922007" y="1908778"/>
              <a:ext cx="781774" cy="67394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Gleichschenkliges Dreieck 99"/>
            <p:cNvSpPr/>
            <p:nvPr/>
          </p:nvSpPr>
          <p:spPr>
            <a:xfrm rot="19800000">
              <a:off x="9260451" y="1908778"/>
              <a:ext cx="781774" cy="673943"/>
            </a:xfrm>
            <a:prstGeom prst="triangle">
              <a:avLst/>
            </a:prstGeom>
            <a:solidFill>
              <a:schemeClr val="bg2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1" name="Gleichschenkliges Dreieck 100"/>
            <p:cNvSpPr/>
            <p:nvPr/>
          </p:nvSpPr>
          <p:spPr>
            <a:xfrm rot="16200000">
              <a:off x="9430484" y="1614093"/>
              <a:ext cx="781774" cy="673943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2" name="Gleichschenkliges Dreieck 101"/>
            <p:cNvSpPr/>
            <p:nvPr/>
          </p:nvSpPr>
          <p:spPr>
            <a:xfrm rot="5400000">
              <a:off x="8751975" y="1614093"/>
              <a:ext cx="781774" cy="673943"/>
            </a:xfrm>
            <a:prstGeom prst="triangle">
              <a:avLst/>
            </a:prstGeom>
            <a:solidFill>
              <a:schemeClr val="bg2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3" name="Gleichschenkliges Dreieck 102"/>
            <p:cNvSpPr/>
            <p:nvPr/>
          </p:nvSpPr>
          <p:spPr>
            <a:xfrm rot="9000000">
              <a:off x="8922007" y="1321914"/>
              <a:ext cx="781774" cy="67394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4" name="Gleichschenkliges Dreieck 103"/>
            <p:cNvSpPr/>
            <p:nvPr/>
          </p:nvSpPr>
          <p:spPr>
            <a:xfrm rot="1800000">
              <a:off x="10277079" y="-432057"/>
              <a:ext cx="781774" cy="673943"/>
            </a:xfrm>
            <a:prstGeom prst="triangle">
              <a:avLst/>
            </a:prstGeom>
            <a:solidFill>
              <a:schemeClr val="bg2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5" name="Gleichschenkliges Dreieck 104"/>
            <p:cNvSpPr/>
            <p:nvPr/>
          </p:nvSpPr>
          <p:spPr>
            <a:xfrm rot="19800000">
              <a:off x="10615523" y="-432057"/>
              <a:ext cx="781774" cy="673943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6" name="Gleichschenkliges Dreieck 105"/>
            <p:cNvSpPr/>
            <p:nvPr/>
          </p:nvSpPr>
          <p:spPr>
            <a:xfrm rot="1800000">
              <a:off x="8924627" y="-432057"/>
              <a:ext cx="781774" cy="67394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7" name="Gleichschenkliges Dreieck 106"/>
            <p:cNvSpPr/>
            <p:nvPr/>
          </p:nvSpPr>
          <p:spPr>
            <a:xfrm rot="19800000">
              <a:off x="9263071" y="-432057"/>
              <a:ext cx="781774" cy="67394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8" name="Gleichschenkliges Dreieck 107"/>
            <p:cNvSpPr/>
            <p:nvPr/>
          </p:nvSpPr>
          <p:spPr>
            <a:xfrm rot="1800000">
              <a:off x="11627984" y="-432057"/>
              <a:ext cx="781774" cy="67394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9" name="Gleichschenkliges Dreieck 108"/>
            <p:cNvSpPr/>
            <p:nvPr userDrawn="1"/>
          </p:nvSpPr>
          <p:spPr>
            <a:xfrm rot="1800000">
              <a:off x="11628431" y="1908778"/>
              <a:ext cx="781774" cy="67394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0" name="Gleichschenkliges Dreieck 109"/>
            <p:cNvSpPr/>
            <p:nvPr userDrawn="1"/>
          </p:nvSpPr>
          <p:spPr>
            <a:xfrm rot="5400000">
              <a:off x="11458399" y="1614093"/>
              <a:ext cx="781774" cy="673943"/>
            </a:xfrm>
            <a:prstGeom prst="triangle">
              <a:avLst/>
            </a:prstGeom>
            <a:solidFill>
              <a:schemeClr val="bg2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1" name="Gleichschenkliges Dreieck 110"/>
            <p:cNvSpPr/>
            <p:nvPr userDrawn="1"/>
          </p:nvSpPr>
          <p:spPr>
            <a:xfrm rot="9000000">
              <a:off x="11628431" y="1321914"/>
              <a:ext cx="781774" cy="673943"/>
            </a:xfrm>
            <a:prstGeom prst="triangle">
              <a:avLst/>
            </a:prstGeom>
            <a:solidFill>
              <a:schemeClr val="bg2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2" name="Gleichschenkliges Dreieck 111"/>
            <p:cNvSpPr/>
            <p:nvPr userDrawn="1"/>
          </p:nvSpPr>
          <p:spPr>
            <a:xfrm rot="1800000">
              <a:off x="10951420" y="2296457"/>
              <a:ext cx="781774" cy="673943"/>
            </a:xfrm>
            <a:prstGeom prst="triangle">
              <a:avLst/>
            </a:prstGeom>
            <a:solidFill>
              <a:schemeClr val="bg2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3" name="Gleichschenkliges Dreieck 112"/>
            <p:cNvSpPr/>
            <p:nvPr userDrawn="1"/>
          </p:nvSpPr>
          <p:spPr>
            <a:xfrm rot="19800000">
              <a:off x="11289864" y="2296457"/>
              <a:ext cx="781774" cy="67394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4" name="Gleichschenkliges Dreieck 113"/>
            <p:cNvSpPr/>
            <p:nvPr userDrawn="1"/>
          </p:nvSpPr>
          <p:spPr>
            <a:xfrm rot="19800000">
              <a:off x="10612903" y="3467372"/>
              <a:ext cx="781774" cy="673943"/>
            </a:xfrm>
            <a:prstGeom prst="triangle">
              <a:avLst/>
            </a:prstGeom>
            <a:solidFill>
              <a:schemeClr val="bg2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6" name="Gleichschenkliges Dreieck 115"/>
            <p:cNvSpPr/>
            <p:nvPr userDrawn="1"/>
          </p:nvSpPr>
          <p:spPr>
            <a:xfrm rot="12600000">
              <a:off x="10612903" y="2880512"/>
              <a:ext cx="781774" cy="67394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7" name="Gleichschenkliges Dreieck 116"/>
            <p:cNvSpPr/>
            <p:nvPr userDrawn="1"/>
          </p:nvSpPr>
          <p:spPr>
            <a:xfrm rot="1800000">
              <a:off x="11628431" y="3464714"/>
              <a:ext cx="781774" cy="67394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8" name="Gleichschenkliges Dreieck 117"/>
            <p:cNvSpPr/>
            <p:nvPr userDrawn="1"/>
          </p:nvSpPr>
          <p:spPr>
            <a:xfrm rot="5400000">
              <a:off x="11458399" y="3172687"/>
              <a:ext cx="781774" cy="673943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9" name="Gleichschenkliges Dreieck 118"/>
            <p:cNvSpPr/>
            <p:nvPr userDrawn="1"/>
          </p:nvSpPr>
          <p:spPr>
            <a:xfrm rot="9000000">
              <a:off x="11628431" y="2880508"/>
              <a:ext cx="781774" cy="67394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0" name="Gleichschenkliges Dreieck 119"/>
            <p:cNvSpPr/>
            <p:nvPr userDrawn="1"/>
          </p:nvSpPr>
          <p:spPr>
            <a:xfrm rot="5400000">
              <a:off x="11458399" y="3951984"/>
              <a:ext cx="781774" cy="673943"/>
            </a:xfrm>
            <a:prstGeom prst="triangle">
              <a:avLst/>
            </a:prstGeom>
            <a:solidFill>
              <a:schemeClr val="bg2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77" name="Titel 1"/>
          <p:cNvSpPr>
            <a:spLocks noGrp="1"/>
          </p:cNvSpPr>
          <p:nvPr>
            <p:ph type="title" hasCustomPrompt="1"/>
          </p:nvPr>
        </p:nvSpPr>
        <p:spPr>
          <a:xfrm>
            <a:off x="1044512" y="1"/>
            <a:ext cx="10102979" cy="3741441"/>
          </a:xfrm>
        </p:spPr>
        <p:txBody>
          <a:bodyPr rIns="3600000"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FREE POWERPOINT 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78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4512" y="3741442"/>
            <a:ext cx="10102979" cy="2061759"/>
          </a:xfrm>
        </p:spPr>
        <p:txBody>
          <a:bodyPr rIns="3600000" anchor="t" anchorCtr="0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4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PRESENTATIONLOAD</a:t>
            </a:r>
          </a:p>
        </p:txBody>
      </p:sp>
    </p:spTree>
    <p:extLst>
      <p:ext uri="{BB962C8B-B14F-4D97-AF65-F5344CB8AC3E}">
        <p14:creationId xmlns:p14="http://schemas.microsoft.com/office/powerpoint/2010/main" val="3828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8807037" y="-432057"/>
            <a:ext cx="3604784" cy="5111900"/>
            <a:chOff x="8805890" y="-432057"/>
            <a:chExt cx="3604315" cy="5111900"/>
          </a:xfrm>
        </p:grpSpPr>
        <p:sp>
          <p:nvSpPr>
            <p:cNvPr id="47" name="Gleichschenkliges Dreieck 46"/>
            <p:cNvSpPr/>
            <p:nvPr/>
          </p:nvSpPr>
          <p:spPr>
            <a:xfrm rot="1800000">
              <a:off x="10951420" y="737863"/>
              <a:ext cx="781774" cy="67394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Gleichschenkliges Dreieck 47"/>
            <p:cNvSpPr/>
            <p:nvPr/>
          </p:nvSpPr>
          <p:spPr>
            <a:xfrm rot="19800000">
              <a:off x="11289864" y="737863"/>
              <a:ext cx="781774" cy="6739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Gleichschenkliges Dreieck 48"/>
            <p:cNvSpPr/>
            <p:nvPr/>
          </p:nvSpPr>
          <p:spPr>
            <a:xfrm rot="16200000">
              <a:off x="11459897" y="443178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Gleichschenkliges Dreieck 49"/>
            <p:cNvSpPr/>
            <p:nvPr/>
          </p:nvSpPr>
          <p:spPr>
            <a:xfrm rot="12600000">
              <a:off x="11289864" y="151003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Gleichschenkliges Dreieck 50"/>
            <p:cNvSpPr/>
            <p:nvPr/>
          </p:nvSpPr>
          <p:spPr>
            <a:xfrm rot="5400000">
              <a:off x="10781388" y="443178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Gleichschenkliges Dreieck 51"/>
            <p:cNvSpPr/>
            <p:nvPr/>
          </p:nvSpPr>
          <p:spPr>
            <a:xfrm rot="9000000">
              <a:off x="10951420" y="150999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5" name="Gleichschenkliges Dreieck 74"/>
            <p:cNvSpPr/>
            <p:nvPr/>
          </p:nvSpPr>
          <p:spPr>
            <a:xfrm rot="1800000">
              <a:off x="9598968" y="737863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6" name="Gleichschenkliges Dreieck 75"/>
            <p:cNvSpPr/>
            <p:nvPr/>
          </p:nvSpPr>
          <p:spPr>
            <a:xfrm rot="19800000">
              <a:off x="9937412" y="737863"/>
              <a:ext cx="781774" cy="67394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7" name="Gleichschenkliges Dreieck 76"/>
            <p:cNvSpPr/>
            <p:nvPr/>
          </p:nvSpPr>
          <p:spPr>
            <a:xfrm rot="16200000">
              <a:off x="10107445" y="443178"/>
              <a:ext cx="781774" cy="6739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8" name="Gleichschenkliges Dreieck 77"/>
            <p:cNvSpPr/>
            <p:nvPr/>
          </p:nvSpPr>
          <p:spPr>
            <a:xfrm rot="12600000">
              <a:off x="9937412" y="151003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9" name="Gleichschenkliges Dreieck 78"/>
            <p:cNvSpPr/>
            <p:nvPr/>
          </p:nvSpPr>
          <p:spPr>
            <a:xfrm rot="5400000">
              <a:off x="9428936" y="443178"/>
              <a:ext cx="781774" cy="673943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2" name="Gleichschenkliges Dreieck 81"/>
            <p:cNvSpPr/>
            <p:nvPr/>
          </p:nvSpPr>
          <p:spPr>
            <a:xfrm rot="1800000">
              <a:off x="10274459" y="1906120"/>
              <a:ext cx="781774" cy="673943"/>
            </a:xfrm>
            <a:prstGeom prst="triangle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3" name="Gleichschenkliges Dreieck 82"/>
            <p:cNvSpPr/>
            <p:nvPr/>
          </p:nvSpPr>
          <p:spPr>
            <a:xfrm rot="19800000">
              <a:off x="10612903" y="1908778"/>
              <a:ext cx="781774" cy="67394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4" name="Gleichschenkliges Dreieck 83"/>
            <p:cNvSpPr/>
            <p:nvPr/>
          </p:nvSpPr>
          <p:spPr>
            <a:xfrm rot="16200000">
              <a:off x="10782936" y="1614093"/>
              <a:ext cx="781774" cy="673943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5" name="Gleichschenkliges Dreieck 84"/>
            <p:cNvSpPr/>
            <p:nvPr/>
          </p:nvSpPr>
          <p:spPr>
            <a:xfrm rot="12600000">
              <a:off x="10612903" y="1321918"/>
              <a:ext cx="781774" cy="673943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6" name="Gleichschenkliges Dreieck 85"/>
            <p:cNvSpPr/>
            <p:nvPr/>
          </p:nvSpPr>
          <p:spPr>
            <a:xfrm rot="5400000">
              <a:off x="10104427" y="1614093"/>
              <a:ext cx="781774" cy="673943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7" name="Gleichschenkliges Dreieck 86"/>
            <p:cNvSpPr/>
            <p:nvPr/>
          </p:nvSpPr>
          <p:spPr>
            <a:xfrm rot="9000000">
              <a:off x="10274459" y="1321914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9" name="Gleichschenkliges Dreieck 88"/>
            <p:cNvSpPr/>
            <p:nvPr/>
          </p:nvSpPr>
          <p:spPr>
            <a:xfrm rot="1800000">
              <a:off x="8922007" y="1908778"/>
              <a:ext cx="781774" cy="673943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0" name="Gleichschenkliges Dreieck 89"/>
            <p:cNvSpPr/>
            <p:nvPr/>
          </p:nvSpPr>
          <p:spPr>
            <a:xfrm rot="19800000">
              <a:off x="9260451" y="1908778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1" name="Gleichschenkliges Dreieck 90"/>
            <p:cNvSpPr/>
            <p:nvPr/>
          </p:nvSpPr>
          <p:spPr>
            <a:xfrm rot="16200000">
              <a:off x="9430484" y="1614093"/>
              <a:ext cx="781774" cy="673943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4" name="Gleichschenkliges Dreieck 93"/>
            <p:cNvSpPr/>
            <p:nvPr/>
          </p:nvSpPr>
          <p:spPr>
            <a:xfrm rot="5400000">
              <a:off x="8751975" y="1614093"/>
              <a:ext cx="781774" cy="67394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Gleichschenkliges Dreieck 94"/>
            <p:cNvSpPr/>
            <p:nvPr/>
          </p:nvSpPr>
          <p:spPr>
            <a:xfrm rot="9000000">
              <a:off x="8922007" y="1321914"/>
              <a:ext cx="781774" cy="67394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Gleichschenkliges Dreieck 97"/>
            <p:cNvSpPr/>
            <p:nvPr/>
          </p:nvSpPr>
          <p:spPr>
            <a:xfrm rot="1800000">
              <a:off x="10277079" y="-432057"/>
              <a:ext cx="781774" cy="673943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Gleichschenkliges Dreieck 99"/>
            <p:cNvSpPr/>
            <p:nvPr/>
          </p:nvSpPr>
          <p:spPr>
            <a:xfrm rot="19800000">
              <a:off x="10615523" y="-432057"/>
              <a:ext cx="781774" cy="673943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7" name="Gleichschenkliges Dreieck 106"/>
            <p:cNvSpPr/>
            <p:nvPr/>
          </p:nvSpPr>
          <p:spPr>
            <a:xfrm rot="1800000">
              <a:off x="8924627" y="-432057"/>
              <a:ext cx="781774" cy="67394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8" name="Gleichschenkliges Dreieck 107"/>
            <p:cNvSpPr/>
            <p:nvPr/>
          </p:nvSpPr>
          <p:spPr>
            <a:xfrm rot="19800000">
              <a:off x="9263071" y="-432057"/>
              <a:ext cx="781774" cy="673943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9" name="Gleichschenkliges Dreieck 118"/>
            <p:cNvSpPr/>
            <p:nvPr/>
          </p:nvSpPr>
          <p:spPr>
            <a:xfrm rot="1800000">
              <a:off x="11627984" y="-432057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5" name="Gleichschenkliges Dreieck 124"/>
            <p:cNvSpPr/>
            <p:nvPr userDrawn="1"/>
          </p:nvSpPr>
          <p:spPr>
            <a:xfrm rot="1800000">
              <a:off x="11628431" y="1908778"/>
              <a:ext cx="781774" cy="67394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7" name="Gleichschenkliges Dreieck 126"/>
            <p:cNvSpPr/>
            <p:nvPr userDrawn="1"/>
          </p:nvSpPr>
          <p:spPr>
            <a:xfrm rot="5400000">
              <a:off x="11458399" y="1614093"/>
              <a:ext cx="781774" cy="673943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8" name="Gleichschenkliges Dreieck 127"/>
            <p:cNvSpPr/>
            <p:nvPr userDrawn="1"/>
          </p:nvSpPr>
          <p:spPr>
            <a:xfrm rot="9000000">
              <a:off x="11628431" y="1321914"/>
              <a:ext cx="781774" cy="673943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9" name="Gleichschenkliges Dreieck 128"/>
            <p:cNvSpPr/>
            <p:nvPr userDrawn="1"/>
          </p:nvSpPr>
          <p:spPr>
            <a:xfrm rot="1800000">
              <a:off x="10951420" y="2296457"/>
              <a:ext cx="781774" cy="673943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0" name="Gleichschenkliges Dreieck 129"/>
            <p:cNvSpPr/>
            <p:nvPr userDrawn="1"/>
          </p:nvSpPr>
          <p:spPr>
            <a:xfrm rot="19800000">
              <a:off x="11289864" y="2296457"/>
              <a:ext cx="781774" cy="673943"/>
            </a:xfrm>
            <a:prstGeom prst="triangl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1" name="Gleichschenkliges Dreieck 130"/>
            <p:cNvSpPr/>
            <p:nvPr userDrawn="1"/>
          </p:nvSpPr>
          <p:spPr>
            <a:xfrm rot="19800000">
              <a:off x="10612903" y="3467372"/>
              <a:ext cx="781774" cy="673943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3" name="Gleichschenkliges Dreieck 132"/>
            <p:cNvSpPr/>
            <p:nvPr userDrawn="1"/>
          </p:nvSpPr>
          <p:spPr>
            <a:xfrm rot="12600000">
              <a:off x="10612903" y="2880512"/>
              <a:ext cx="781774" cy="67394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5" name="Gleichschenkliges Dreieck 134"/>
            <p:cNvSpPr/>
            <p:nvPr userDrawn="1"/>
          </p:nvSpPr>
          <p:spPr>
            <a:xfrm rot="1800000">
              <a:off x="11628431" y="3464714"/>
              <a:ext cx="781774" cy="673943"/>
            </a:xfrm>
            <a:prstGeom prst="triangl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6" name="Gleichschenkliges Dreieck 135"/>
            <p:cNvSpPr/>
            <p:nvPr userDrawn="1"/>
          </p:nvSpPr>
          <p:spPr>
            <a:xfrm rot="5400000">
              <a:off x="11458399" y="3172687"/>
              <a:ext cx="781774" cy="67394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7" name="Gleichschenkliges Dreieck 136"/>
            <p:cNvSpPr/>
            <p:nvPr userDrawn="1"/>
          </p:nvSpPr>
          <p:spPr>
            <a:xfrm rot="9000000">
              <a:off x="11628431" y="2880508"/>
              <a:ext cx="781774" cy="67394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8" name="Gleichschenkliges Dreieck 137"/>
            <p:cNvSpPr/>
            <p:nvPr userDrawn="1"/>
          </p:nvSpPr>
          <p:spPr>
            <a:xfrm rot="5400000">
              <a:off x="11458399" y="3951984"/>
              <a:ext cx="781774" cy="673943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7" name="Gruppieren 6"/>
          <p:cNvGrpSpPr/>
          <p:nvPr userDrawn="1"/>
        </p:nvGrpSpPr>
        <p:grpSpPr>
          <a:xfrm>
            <a:off x="-223219" y="5448411"/>
            <a:ext cx="3485585" cy="1843863"/>
            <a:chOff x="-223190" y="5448410"/>
            <a:chExt cx="3485131" cy="1843863"/>
          </a:xfrm>
        </p:grpSpPr>
        <p:sp>
          <p:nvSpPr>
            <p:cNvPr id="139" name="Gleichschenkliges Dreieck 138"/>
            <p:cNvSpPr/>
            <p:nvPr userDrawn="1"/>
          </p:nvSpPr>
          <p:spPr>
            <a:xfrm rot="12600000">
              <a:off x="453374" y="5448410"/>
              <a:ext cx="781774" cy="67394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1" name="Gleichschenkliges Dreieck 140"/>
            <p:cNvSpPr/>
            <p:nvPr userDrawn="1"/>
          </p:nvSpPr>
          <p:spPr>
            <a:xfrm rot="5400000">
              <a:off x="-55103" y="5743095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2" name="Gleichschenkliges Dreieck 141"/>
            <p:cNvSpPr/>
            <p:nvPr userDrawn="1"/>
          </p:nvSpPr>
          <p:spPr>
            <a:xfrm rot="1800000">
              <a:off x="114930" y="6035270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3" name="Gleichschenkliges Dreieck 142"/>
            <p:cNvSpPr/>
            <p:nvPr userDrawn="1"/>
          </p:nvSpPr>
          <p:spPr>
            <a:xfrm rot="16200000">
              <a:off x="623406" y="5743095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4" name="Gleichschenkliges Dreieck 143"/>
            <p:cNvSpPr/>
            <p:nvPr userDrawn="1"/>
          </p:nvSpPr>
          <p:spPr>
            <a:xfrm rot="19800000">
              <a:off x="453374" y="6035274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8" name="Gleichschenkliges Dreieck 147"/>
            <p:cNvSpPr/>
            <p:nvPr userDrawn="1"/>
          </p:nvSpPr>
          <p:spPr>
            <a:xfrm rot="1800000">
              <a:off x="1467382" y="6035270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9" name="Gleichschenkliges Dreieck 148"/>
            <p:cNvSpPr/>
            <p:nvPr userDrawn="1"/>
          </p:nvSpPr>
          <p:spPr>
            <a:xfrm rot="16200000">
              <a:off x="1975858" y="5743095"/>
              <a:ext cx="781774" cy="673943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5" name="Gleichschenkliges Dreieck 164"/>
            <p:cNvSpPr/>
            <p:nvPr userDrawn="1"/>
          </p:nvSpPr>
          <p:spPr>
            <a:xfrm rot="12600000">
              <a:off x="1127715" y="6618330"/>
              <a:ext cx="781774" cy="673943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7" name="Gleichschenkliges Dreieck 166"/>
            <p:cNvSpPr/>
            <p:nvPr userDrawn="1"/>
          </p:nvSpPr>
          <p:spPr>
            <a:xfrm rot="9000000">
              <a:off x="789271" y="6618330"/>
              <a:ext cx="781774" cy="673943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8" name="Gleichschenkliges Dreieck 167"/>
            <p:cNvSpPr/>
            <p:nvPr userDrawn="1"/>
          </p:nvSpPr>
          <p:spPr>
            <a:xfrm rot="12600000">
              <a:off x="2480167" y="6618330"/>
              <a:ext cx="781774" cy="67394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9" name="Gleichschenkliges Dreieck 168"/>
            <p:cNvSpPr/>
            <p:nvPr userDrawn="1"/>
          </p:nvSpPr>
          <p:spPr>
            <a:xfrm rot="9000000">
              <a:off x="2141723" y="6618330"/>
              <a:ext cx="781774" cy="673943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1" name="Gleichschenkliges Dreieck 170"/>
            <p:cNvSpPr/>
            <p:nvPr userDrawn="1"/>
          </p:nvSpPr>
          <p:spPr>
            <a:xfrm rot="12600000">
              <a:off x="-223190" y="6618330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4" name="Titel 1"/>
          <p:cNvSpPr>
            <a:spLocks noGrp="1"/>
          </p:cNvSpPr>
          <p:nvPr>
            <p:ph type="title" hasCustomPrompt="1"/>
          </p:nvPr>
        </p:nvSpPr>
        <p:spPr>
          <a:xfrm>
            <a:off x="1044512" y="1"/>
            <a:ext cx="10102979" cy="3741441"/>
          </a:xfrm>
        </p:spPr>
        <p:txBody>
          <a:bodyPr rIns="3600000"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tx1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FREE POWERPOINT 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11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4512" y="3741442"/>
            <a:ext cx="10102979" cy="2061759"/>
          </a:xfrm>
        </p:spPr>
        <p:txBody>
          <a:bodyPr rIns="3600000" anchor="t" anchorCtr="0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4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PRESENTATIONLOAD</a:t>
            </a:r>
          </a:p>
        </p:txBody>
      </p:sp>
    </p:spTree>
    <p:extLst>
      <p:ext uri="{BB962C8B-B14F-4D97-AF65-F5344CB8AC3E}">
        <p14:creationId xmlns:p14="http://schemas.microsoft.com/office/powerpoint/2010/main" val="3074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046" y="238110"/>
            <a:ext cx="1051560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54626" y="6443616"/>
            <a:ext cx="4276407" cy="36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8th EGU Leonardo Conference</a:t>
            </a:r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solidFill>
                  <a:srgbClr val="DDDDDD"/>
                </a:solidFill>
              </a:defRPr>
            </a:lvl1pPr>
            <a:lvl2pPr>
              <a:defRPr>
                <a:solidFill>
                  <a:srgbClr val="DDDDDD"/>
                </a:solidFill>
              </a:defRPr>
            </a:lvl2pPr>
            <a:lvl3pPr>
              <a:defRPr>
                <a:solidFill>
                  <a:srgbClr val="DDDDDD"/>
                </a:solidFill>
              </a:defRPr>
            </a:lvl3pPr>
            <a:lvl4pPr>
              <a:defRPr>
                <a:solidFill>
                  <a:srgbClr val="DDDDDD"/>
                </a:solidFill>
              </a:defRPr>
            </a:lvl4pPr>
            <a:lvl5pPr>
              <a:defRPr>
                <a:solidFill>
                  <a:srgbClr val="DDDDDD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pic>
        <p:nvPicPr>
          <p:cNvPr id="10" name="Picture 4" descr="D:\Logotipos\CGUL-IDL-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0678" y="6118403"/>
            <a:ext cx="647441" cy="65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ieren 3"/>
          <p:cNvGrpSpPr/>
          <p:nvPr userDrawn="1"/>
        </p:nvGrpSpPr>
        <p:grpSpPr>
          <a:xfrm>
            <a:off x="8925789" y="-432056"/>
            <a:ext cx="3485585" cy="1843863"/>
            <a:chOff x="8924627" y="-432057"/>
            <a:chExt cx="3485131" cy="1843863"/>
          </a:xfrm>
        </p:grpSpPr>
        <p:sp>
          <p:nvSpPr>
            <p:cNvPr id="12" name="Gleichschenkliges Dreieck 35"/>
            <p:cNvSpPr/>
            <p:nvPr/>
          </p:nvSpPr>
          <p:spPr>
            <a:xfrm rot="19800000">
              <a:off x="11289864" y="737863"/>
              <a:ext cx="781774" cy="6739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Gleichschenkliges Dreieck 36"/>
            <p:cNvSpPr/>
            <p:nvPr/>
          </p:nvSpPr>
          <p:spPr>
            <a:xfrm rot="16200000">
              <a:off x="11459897" y="443178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Gleichschenkliges Dreieck 37"/>
            <p:cNvSpPr/>
            <p:nvPr/>
          </p:nvSpPr>
          <p:spPr>
            <a:xfrm rot="12600000">
              <a:off x="11289864" y="151003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Gleichschenkliges Dreieck 38"/>
            <p:cNvSpPr/>
            <p:nvPr/>
          </p:nvSpPr>
          <p:spPr>
            <a:xfrm rot="5400000">
              <a:off x="10781388" y="443178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Gleichschenkliges Dreieck 39"/>
            <p:cNvSpPr/>
            <p:nvPr/>
          </p:nvSpPr>
          <p:spPr>
            <a:xfrm rot="9000000">
              <a:off x="10951420" y="150999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Gleichschenkliges Dreieck 42"/>
            <p:cNvSpPr/>
            <p:nvPr/>
          </p:nvSpPr>
          <p:spPr>
            <a:xfrm rot="16200000">
              <a:off x="10107445" y="443178"/>
              <a:ext cx="781774" cy="6739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Gleichschenkliges Dreieck 43"/>
            <p:cNvSpPr/>
            <p:nvPr/>
          </p:nvSpPr>
          <p:spPr>
            <a:xfrm rot="12600000">
              <a:off x="9937412" y="151003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Gleichschenkliges Dreieck 56"/>
            <p:cNvSpPr/>
            <p:nvPr/>
          </p:nvSpPr>
          <p:spPr>
            <a:xfrm rot="1800000">
              <a:off x="10277079" y="-432057"/>
              <a:ext cx="781774" cy="673943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Gleichschenkliges Dreieck 57"/>
            <p:cNvSpPr/>
            <p:nvPr/>
          </p:nvSpPr>
          <p:spPr>
            <a:xfrm rot="19800000">
              <a:off x="10615523" y="-432057"/>
              <a:ext cx="781774" cy="673943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Gleichschenkliges Dreieck 58"/>
            <p:cNvSpPr/>
            <p:nvPr/>
          </p:nvSpPr>
          <p:spPr>
            <a:xfrm rot="1800000">
              <a:off x="8924627" y="-432057"/>
              <a:ext cx="781774" cy="67394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Gleichschenkliges Dreieck 59"/>
            <p:cNvSpPr/>
            <p:nvPr/>
          </p:nvSpPr>
          <p:spPr>
            <a:xfrm rot="19800000">
              <a:off x="9263071" y="-432057"/>
              <a:ext cx="781774" cy="673943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Gleichschenkliges Dreieck 60"/>
            <p:cNvSpPr/>
            <p:nvPr/>
          </p:nvSpPr>
          <p:spPr>
            <a:xfrm rot="1800000">
              <a:off x="11627984" y="-432057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" name="Rectangle 2"/>
          <p:cNvSpPr/>
          <p:nvPr userDrawn="1"/>
        </p:nvSpPr>
        <p:spPr>
          <a:xfrm>
            <a:off x="515682" y="1615683"/>
            <a:ext cx="11135861" cy="43192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25509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C410-6FF2-4EBA-B33A-004287E991FB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F34-D2F8-42E4-827B-88C1DBB2C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579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C410-6FF2-4EBA-B33A-004287E991FB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F34-D2F8-42E4-827B-88C1DBB2C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727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C410-6FF2-4EBA-B33A-004287E991FB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F34-D2F8-42E4-827B-88C1DBB2C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012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C410-6FF2-4EBA-B33A-004287E991FB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F34-D2F8-42E4-827B-88C1DBB2C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110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C410-6FF2-4EBA-B33A-004287E991FB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F34-D2F8-42E4-827B-88C1DBB2C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219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C410-6FF2-4EBA-B33A-004287E991FB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F34-D2F8-42E4-827B-88C1DBB2C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2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C410-6FF2-4EBA-B33A-004287E991FB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F34-D2F8-42E4-827B-88C1DBB2C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855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C410-6FF2-4EBA-B33A-004287E991FB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F34-D2F8-42E4-827B-88C1DBB2C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542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4C410-6FF2-4EBA-B33A-004287E991FB}" type="datetimeFigureOut">
              <a:rPr lang="pt-PT" smtClean="0"/>
              <a:t>15-11-2016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18F34-D2F8-42E4-827B-88C1DBB2C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579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6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7" Type="http://schemas.openxmlformats.org/officeDocument/2006/relationships/image" Target="../media/image29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7" Type="http://schemas.openxmlformats.org/officeDocument/2006/relationships/image" Target="../media/image35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7" Type="http://schemas.openxmlformats.org/officeDocument/2006/relationships/image" Target="../media/image23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>
          <a:xfrm>
            <a:off x="1045171" y="2040556"/>
            <a:ext cx="11573550" cy="1555182"/>
          </a:xfrm>
        </p:spPr>
        <p:txBody>
          <a:bodyPr/>
          <a:lstStyle/>
          <a:p>
            <a:r>
              <a:rPr lang="en-GB" sz="3200" b="1" dirty="0"/>
              <a:t>Extreme Hot Events Associated to Drought Occurrence</a:t>
            </a:r>
            <a:endParaRPr lang="pt-PT" sz="3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 bwMode="blackGray">
          <a:xfrm>
            <a:off x="1045171" y="3595740"/>
            <a:ext cx="10784278" cy="637594"/>
          </a:xfrm>
        </p:spPr>
        <p:txBody>
          <a:bodyPr>
            <a:normAutofit/>
          </a:bodyPr>
          <a:lstStyle/>
          <a:p>
            <a:r>
              <a:rPr lang="en-GB" sz="3600" dirty="0"/>
              <a:t>over the Southwest Mediterranean</a:t>
            </a:r>
            <a:endParaRPr lang="en-US" sz="36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8701" y="6098969"/>
            <a:ext cx="1151694" cy="6955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:\Logotipos\CGUL-IDL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5716" y="6142628"/>
            <a:ext cx="647357" cy="65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1122171" y="4397511"/>
            <a:ext cx="10115672" cy="449842"/>
          </a:xfrm>
          <a:prstGeom prst="rect">
            <a:avLst/>
          </a:prstGeom>
        </p:spPr>
        <p:txBody>
          <a:bodyPr vert="horz" lIns="10800" tIns="0" rIns="360000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1" u="sng" dirty="0" smtClean="0"/>
              <a:t>A</a:t>
            </a:r>
            <a:r>
              <a:rPr lang="pt-PT" sz="2000" b="1" u="sng" dirty="0"/>
              <a:t>. Russo</a:t>
            </a:r>
            <a:r>
              <a:rPr lang="pt-PT" sz="2000" dirty="0"/>
              <a:t>, C.M. Gouveia, A.M. Ramos, P. Páscoa, R.M. Trigo</a:t>
            </a:r>
            <a:endParaRPr lang="fr-CA" sz="2000" dirty="0">
              <a:solidFill>
                <a:srgbClr val="CC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1501" y="6098970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8th EGU Leonardo Conference</a:t>
            </a:r>
          </a:p>
          <a:p>
            <a:pPr algn="ctr"/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Ourense, 24-26 </a:t>
            </a:r>
            <a:r>
              <a:rPr lang="pt-P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October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6263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CORRELATIONS’ RESULTS</a:t>
            </a:r>
            <a:endParaRPr lang="pt-P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 smtClean="0"/>
              <a:t>NHN 1950-2014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8th EGU Leonardo Conference</a:t>
            </a:r>
            <a:endParaRPr lang="pt-PT" dirty="0"/>
          </a:p>
        </p:txBody>
      </p:sp>
      <p:sp>
        <p:nvSpPr>
          <p:cNvPr id="7" name="TextBox 6"/>
          <p:cNvSpPr txBox="1"/>
          <p:nvPr/>
        </p:nvSpPr>
        <p:spPr>
          <a:xfrm>
            <a:off x="1088970" y="6401668"/>
            <a:ext cx="3444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Statistically</a:t>
            </a:r>
            <a:r>
              <a:rPr lang="pt-PT" sz="2000" dirty="0"/>
              <a:t> </a:t>
            </a:r>
            <a:r>
              <a:rPr lang="pt-PT" sz="2000" dirty="0" err="1"/>
              <a:t>significant</a:t>
            </a:r>
            <a:r>
              <a:rPr lang="pt-PT" sz="2000" dirty="0"/>
              <a:t> </a:t>
            </a:r>
            <a:r>
              <a:rPr lang="pt-PT" sz="2000" dirty="0" err="1"/>
              <a:t>at</a:t>
            </a:r>
            <a:r>
              <a:rPr lang="pt-PT" sz="2000" dirty="0"/>
              <a:t> 95%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342" y="4417682"/>
            <a:ext cx="7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SPI</a:t>
            </a:r>
            <a:endParaRPr lang="pt-PT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54745" y="1359974"/>
            <a:ext cx="10818176" cy="4789700"/>
            <a:chOff x="132025" y="32235080"/>
            <a:chExt cx="16760105" cy="8677856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4118" y="32235080"/>
              <a:ext cx="5578012" cy="48947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582" y="32235080"/>
              <a:ext cx="5578012" cy="489475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25" y="32235080"/>
              <a:ext cx="5578012" cy="48947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4118" y="36018181"/>
              <a:ext cx="5578012" cy="489475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582" y="36018181"/>
              <a:ext cx="5578012" cy="489475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25" y="36018181"/>
              <a:ext cx="5578012" cy="489475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21342" y="2270224"/>
            <a:ext cx="7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SPEI</a:t>
            </a:r>
            <a:endParaRPr lang="pt-PT" b="1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628673" y="5552154"/>
            <a:ext cx="1416286" cy="792876"/>
          </a:xfrm>
          <a:prstGeom prst="bentConnector3">
            <a:avLst>
              <a:gd name="adj1" fmla="val -971"/>
            </a:avLst>
          </a:prstGeom>
          <a:ln w="25400">
            <a:tailEnd type="stealth" w="lg" len="lg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3120017" y="5569804"/>
            <a:ext cx="1416286" cy="792876"/>
          </a:xfrm>
          <a:prstGeom prst="bentConnector3">
            <a:avLst>
              <a:gd name="adj1" fmla="val -971"/>
            </a:avLst>
          </a:prstGeom>
          <a:ln w="25400"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02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CORRELATIONS’ RESULTS</a:t>
            </a:r>
            <a:endParaRPr lang="pt-P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 smtClean="0"/>
              <a:t>NHN 1985-2014</a:t>
            </a: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1088970" y="6401668"/>
            <a:ext cx="3444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Statistically</a:t>
            </a:r>
            <a:r>
              <a:rPr lang="pt-PT" sz="2000" dirty="0"/>
              <a:t> </a:t>
            </a:r>
            <a:r>
              <a:rPr lang="pt-PT" sz="2000" dirty="0" err="1"/>
              <a:t>significant</a:t>
            </a:r>
            <a:r>
              <a:rPr lang="pt-PT" sz="2000" dirty="0"/>
              <a:t> </a:t>
            </a:r>
            <a:r>
              <a:rPr lang="pt-PT" sz="2000" dirty="0" err="1"/>
              <a:t>at</a:t>
            </a:r>
            <a:r>
              <a:rPr lang="pt-PT" sz="2000" dirty="0"/>
              <a:t> 95%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51500" y="1364105"/>
            <a:ext cx="10821265" cy="4806480"/>
            <a:chOff x="18280266" y="32255537"/>
            <a:chExt cx="17740522" cy="8450893"/>
          </a:xfrm>
        </p:grpSpPr>
        <p:pic>
          <p:nvPicPr>
            <p:cNvPr id="17" name="Picture 16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8163" y="32255537"/>
              <a:ext cx="5902625" cy="475009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6904" y="32255537"/>
              <a:ext cx="5902623" cy="475009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0266" y="32255537"/>
              <a:ext cx="5902624" cy="475009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8162" y="35918338"/>
              <a:ext cx="5902625" cy="475009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6904" y="35918336"/>
              <a:ext cx="5902625" cy="475009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0266" y="35918336"/>
              <a:ext cx="5902626" cy="478809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21342" y="2270224"/>
            <a:ext cx="7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SPEI</a:t>
            </a:r>
            <a:endParaRPr lang="pt-PT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1342" y="4417682"/>
            <a:ext cx="7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SPI</a:t>
            </a:r>
            <a:endParaRPr lang="pt-PT" b="1" dirty="0"/>
          </a:p>
        </p:txBody>
      </p:sp>
      <p:cxnSp>
        <p:nvCxnSpPr>
          <p:cNvPr id="7" name="Elbow Connector 6"/>
          <p:cNvCxnSpPr/>
          <p:nvPr/>
        </p:nvCxnSpPr>
        <p:spPr>
          <a:xfrm>
            <a:off x="402893" y="5574732"/>
            <a:ext cx="1416286" cy="792876"/>
          </a:xfrm>
          <a:prstGeom prst="bentConnector3">
            <a:avLst>
              <a:gd name="adj1" fmla="val -971"/>
            </a:avLst>
          </a:prstGeom>
          <a:ln w="25400">
            <a:tailEnd type="stealth" w="lg" len="lg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>
            <a:off x="3323219" y="5592382"/>
            <a:ext cx="1416286" cy="792876"/>
          </a:xfrm>
          <a:prstGeom prst="bentConnector3">
            <a:avLst>
              <a:gd name="adj1" fmla="val -971"/>
            </a:avLst>
          </a:prstGeom>
          <a:ln w="25400"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8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CONCLUSIONS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 Future </a:t>
            </a:r>
            <a:r>
              <a:rPr lang="pt-PT" dirty="0" err="1" smtClean="0">
                <a:solidFill>
                  <a:schemeClr val="accent1">
                    <a:lumMod val="75000"/>
                  </a:schemeClr>
                </a:solidFill>
              </a:rPr>
              <a:t>Work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</a:t>
            </a:r>
            <a:r>
              <a:rPr lang="en-US" sz="2400" b="1" dirty="0"/>
              <a:t>magnitude of correlations </a:t>
            </a:r>
            <a:r>
              <a:rPr lang="en-US" sz="2400" dirty="0"/>
              <a:t>of the NHD/NHN and the preceding 6- and 9-month SPEI/SPI are usually dimmer than for the </a:t>
            </a:r>
            <a:r>
              <a:rPr lang="en-US" sz="2400" b="1" dirty="0"/>
              <a:t>3 month time-scale </a:t>
            </a:r>
          </a:p>
          <a:p>
            <a:pPr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Correlations </a:t>
            </a:r>
            <a:r>
              <a:rPr lang="en-US" sz="2400" dirty="0"/>
              <a:t>between the NHD/NHN with SPI and SPEI differ, with </a:t>
            </a:r>
            <a:r>
              <a:rPr lang="en-US" sz="2400" b="1" dirty="0"/>
              <a:t>SPEI characterized by slightly higher values observed usually for the 3-months </a:t>
            </a:r>
            <a:r>
              <a:rPr lang="en-US" sz="2400" dirty="0"/>
              <a:t>time-scale </a:t>
            </a:r>
            <a:endParaRPr lang="en-US" sz="2400" dirty="0" smtClean="0"/>
          </a:p>
          <a:p>
            <a:pPr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Most </a:t>
            </a:r>
            <a:r>
              <a:rPr lang="en-US" sz="2400" b="1" dirty="0"/>
              <a:t>regions exhibit significantly negative correlations</a:t>
            </a:r>
            <a:r>
              <a:rPr lang="en-US" sz="2400" dirty="0"/>
              <a:t>, i.e. high (low) NHD/NHN following negative (positive) SPEI/SPI values, and thus a potential for NHD/NHN early warning </a:t>
            </a:r>
            <a:endParaRPr lang="en-US" sz="2400" dirty="0" smtClean="0"/>
          </a:p>
          <a:p>
            <a:pPr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results for the 1985-2014 period </a:t>
            </a:r>
            <a:r>
              <a:rPr lang="en-US" sz="2400" dirty="0" smtClean="0"/>
              <a:t>reveal </a:t>
            </a:r>
            <a:r>
              <a:rPr lang="en-US" sz="2400" dirty="0"/>
              <a:t>a more regionalized pattern than the ones for the 1950-2014 period </a:t>
            </a:r>
            <a:r>
              <a:rPr lang="en-US" sz="2400" dirty="0" smtClean="0"/>
              <a:t>particularly </a:t>
            </a:r>
            <a:r>
              <a:rPr lang="en-US" sz="2400" dirty="0"/>
              <a:t>for the </a:t>
            </a:r>
            <a:r>
              <a:rPr lang="en-US" sz="2400" dirty="0" smtClean="0"/>
              <a:t>NHD</a:t>
            </a:r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516318" y="5109434"/>
            <a:ext cx="11224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magnitude of change in the drought indices will be assessed using the slope of the regressions of the SPEI and the SPI series with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time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Trend analysis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Test ECAD - EOBS v14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8701" y="6098969"/>
            <a:ext cx="1151694" cy="6955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:\Logotipos\CGUL-IDL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8702" y="5447097"/>
            <a:ext cx="647357" cy="65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4"/>
          <p:cNvSpPr txBox="1">
            <a:spLocks/>
          </p:cNvSpPr>
          <p:nvPr/>
        </p:nvSpPr>
        <p:spPr>
          <a:xfrm>
            <a:off x="1045171" y="4063140"/>
            <a:ext cx="9164483" cy="449842"/>
          </a:xfrm>
          <a:prstGeom prst="rect">
            <a:avLst/>
          </a:prstGeom>
        </p:spPr>
        <p:txBody>
          <a:bodyPr vert="horz" lIns="10800" tIns="0" rIns="3600000" bIns="0" rtlCol="0" anchor="t" anchorCtr="0">
            <a:normAutofit fontScale="92500" lnSpcReduction="10000"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600" b="1" u="sng" dirty="0"/>
              <a:t>A. Russo</a:t>
            </a:r>
            <a:r>
              <a:rPr lang="pt-PT" sz="1600" dirty="0"/>
              <a:t>, C.M. Gouveia, A.M. Ramos, P. Páscoa, R.M. Trigo</a:t>
            </a:r>
          </a:p>
          <a:p>
            <a:r>
              <a:rPr lang="fr-CA" sz="1600" dirty="0">
                <a:solidFill>
                  <a:srgbClr val="00B0F0"/>
                </a:solidFill>
              </a:rPr>
              <a:t>acrusso@fc.ul.pt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80999" y="93976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dirty="0"/>
              <a:t>8th EGU Leonardo Conference</a:t>
            </a:r>
          </a:p>
          <a:p>
            <a:pPr algn="ctr"/>
            <a:r>
              <a:rPr lang="pt-PT" dirty="0"/>
              <a:t>Ourense, 24-26 </a:t>
            </a:r>
            <a:r>
              <a:rPr lang="pt-PT" dirty="0" err="1"/>
              <a:t>October</a:t>
            </a:r>
            <a:r>
              <a:rPr lang="pt-PT" dirty="0"/>
              <a:t> 2016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27412" y="6292847"/>
            <a:ext cx="56731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ea typeface="Times New Roman" panose="02020603050405020304" pitchFamily="18" charset="0"/>
              </a:rPr>
              <a:t>This work was supported by the FCT through </a:t>
            </a:r>
            <a:r>
              <a:rPr lang="en-GB" sz="1400" dirty="0"/>
              <a:t>SFRH/BPD/99757/2014</a:t>
            </a:r>
            <a:endParaRPr lang="pt-PT" sz="1400" dirty="0">
              <a:ea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627411" y="4701348"/>
            <a:ext cx="8294708" cy="857250"/>
          </a:xfrm>
          <a:prstGeom prst="rect">
            <a:avLst/>
          </a:prstGeom>
        </p:spPr>
        <p:txBody>
          <a:bodyPr vert="horz" lIns="0" tIns="0" rIns="3600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8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  <a:ea typeface="+mj-ea"/>
                <a:cs typeface="+mj-cs"/>
              </a:defRPr>
            </a:lvl1pPr>
          </a:lstStyle>
          <a:p>
            <a:r>
              <a:rPr lang="pt-PT" sz="6000" dirty="0" err="1">
                <a:solidFill>
                  <a:srgbClr val="00B0F0"/>
                </a:solidFill>
              </a:rPr>
              <a:t>Thank</a:t>
            </a:r>
            <a:r>
              <a:rPr lang="pt-PT" sz="6000" dirty="0">
                <a:solidFill>
                  <a:srgbClr val="00B0F0"/>
                </a:solidFill>
              </a:rPr>
              <a:t> </a:t>
            </a:r>
            <a:r>
              <a:rPr lang="pt-PT" sz="6000" dirty="0" err="1">
                <a:solidFill>
                  <a:srgbClr val="00B0F0"/>
                </a:solidFill>
              </a:rPr>
              <a:t>you</a:t>
            </a:r>
            <a:r>
              <a:rPr lang="pt-PT" sz="6000" dirty="0">
                <a:solidFill>
                  <a:srgbClr val="00B0F0"/>
                </a:solidFill>
              </a:rPr>
              <a:t>!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 bwMode="blackGray">
          <a:xfrm>
            <a:off x="1045171" y="1848643"/>
            <a:ext cx="11573550" cy="1555182"/>
          </a:xfrm>
        </p:spPr>
        <p:txBody>
          <a:bodyPr/>
          <a:lstStyle/>
          <a:p>
            <a:r>
              <a:rPr lang="en-GB" sz="3200" b="1" dirty="0"/>
              <a:t>Extreme Hot Events Associated to Drought Occurrence</a:t>
            </a:r>
            <a:endParaRPr lang="pt-PT" sz="3200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idx="1"/>
          </p:nvPr>
        </p:nvSpPr>
        <p:spPr bwMode="blackGray">
          <a:xfrm>
            <a:off x="1045171" y="3403827"/>
            <a:ext cx="10784278" cy="637594"/>
          </a:xfrm>
        </p:spPr>
        <p:txBody>
          <a:bodyPr>
            <a:normAutofit/>
          </a:bodyPr>
          <a:lstStyle/>
          <a:p>
            <a:r>
              <a:rPr lang="en-GB" sz="3600" dirty="0"/>
              <a:t>over the Southwest Mediterranean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42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 bwMode="blackGray"/>
        <p:txBody>
          <a:bodyPr/>
          <a:lstStyle/>
          <a:p>
            <a:r>
              <a:rPr lang="pt-PT" dirty="0" smtClean="0"/>
              <a:t>8th </a:t>
            </a:r>
            <a:r>
              <a:rPr lang="pt-PT" dirty="0"/>
              <a:t>EGU Leonardo </a:t>
            </a:r>
            <a:r>
              <a:rPr lang="pt-PT" dirty="0" smtClean="0"/>
              <a:t>Conference</a:t>
            </a:r>
            <a:endParaRPr lang="pt-P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 bwMode="blackGray">
          <a:xfrm>
            <a:off x="517047" y="6076361"/>
            <a:ext cx="914307" cy="360000"/>
          </a:xfrm>
          <a:prstGeom prst="rect">
            <a:avLst/>
          </a:prstGeom>
        </p:spPr>
        <p:txBody>
          <a:bodyPr/>
          <a:lstStyle/>
          <a:p>
            <a:fld id="{75A4F164-3A46-4CEE-A25C-CA523D5E42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 bwMode="blackGray">
          <a:xfrm>
            <a:off x="3666646" y="1106409"/>
            <a:ext cx="7704881" cy="5075449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</a:pPr>
            <a:r>
              <a:rPr lang="en-US" sz="2400" dirty="0">
                <a:latin typeface="Calibri" panose="020F0502020204030204" pitchFamily="34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</a:rPr>
              <a:t>Mediterranean</a:t>
            </a:r>
            <a:r>
              <a:rPr lang="en-US" sz="2400" dirty="0">
                <a:latin typeface="Calibri" panose="020F0502020204030204" pitchFamily="34" charset="0"/>
              </a:rPr>
              <a:t> is often </a:t>
            </a:r>
            <a:r>
              <a:rPr lang="en-US" sz="2400" b="1" dirty="0">
                <a:latin typeface="Calibri" panose="020F0502020204030204" pitchFamily="34" charset="0"/>
              </a:rPr>
              <a:t>affected by drought events </a:t>
            </a:r>
            <a:r>
              <a:rPr lang="en-US" sz="2400" dirty="0">
                <a:latin typeface="Calibri" panose="020F0502020204030204" pitchFamily="34" charset="0"/>
              </a:rPr>
              <a:t>with </a:t>
            </a:r>
            <a:r>
              <a:rPr lang="en-US" sz="2400">
                <a:latin typeface="Calibri" panose="020F0502020204030204" pitchFamily="34" charset="0"/>
              </a:rPr>
              <a:t>strong </a:t>
            </a:r>
            <a:r>
              <a:rPr lang="en-US" sz="2400" u="sng" smtClean="0">
                <a:latin typeface="Calibri" panose="020F0502020204030204" pitchFamily="34" charset="0"/>
              </a:rPr>
              <a:t>influence</a:t>
            </a:r>
            <a:r>
              <a:rPr lang="en-US" sz="240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in </a:t>
            </a:r>
            <a:r>
              <a:rPr lang="en-US" sz="2400" b="1" dirty="0">
                <a:latin typeface="Calibri" panose="020F0502020204030204" pitchFamily="34" charset="0"/>
              </a:rPr>
              <a:t>ecosystems</a:t>
            </a:r>
            <a:r>
              <a:rPr lang="en-US" sz="2400" dirty="0">
                <a:latin typeface="Calibri" panose="020F0502020204030204" pitchFamily="34" charset="0"/>
              </a:rPr>
              <a:t> and the </a:t>
            </a:r>
            <a:r>
              <a:rPr lang="en-US" sz="2400" b="1" dirty="0">
                <a:latin typeface="Calibri" panose="020F0502020204030204" pitchFamily="34" charset="0"/>
              </a:rPr>
              <a:t>related social and economic impacts </a:t>
            </a:r>
            <a:r>
              <a:rPr lang="en-US" sz="2400" b="1" dirty="0"/>
              <a:t>(e.g. </a:t>
            </a:r>
            <a:r>
              <a:rPr lang="en-US" sz="2400" b="1" dirty="0" smtClean="0"/>
              <a:t>Iberia 2005</a:t>
            </a:r>
            <a:r>
              <a:rPr lang="en-US" sz="2400" b="1" dirty="0"/>
              <a:t>, </a:t>
            </a:r>
            <a:r>
              <a:rPr lang="en-US" sz="2400" b="1" dirty="0" smtClean="0"/>
              <a:t>2012)</a:t>
            </a:r>
            <a:endParaRPr lang="en-US" sz="2400" b="1" dirty="0"/>
          </a:p>
          <a:p>
            <a:pPr algn="just">
              <a:lnSpc>
                <a:spcPct val="114000"/>
              </a:lnSpc>
            </a:pPr>
            <a:r>
              <a:rPr lang="en-US" sz="2400" dirty="0">
                <a:latin typeface="Calibri" panose="020F0502020204030204" pitchFamily="34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</a:rPr>
              <a:t>water storage </a:t>
            </a:r>
            <a:r>
              <a:rPr lang="en-US" sz="2400" dirty="0">
                <a:latin typeface="Calibri" panose="020F0502020204030204" pitchFamily="34" charset="0"/>
              </a:rPr>
              <a:t>has </a:t>
            </a:r>
            <a:r>
              <a:rPr lang="en-US" sz="2400" u="sng" dirty="0">
                <a:latin typeface="Calibri" panose="020F0502020204030204" pitchFamily="34" charset="0"/>
              </a:rPr>
              <a:t>diminished</a:t>
            </a:r>
            <a:r>
              <a:rPr lang="en-US" sz="2400" dirty="0">
                <a:latin typeface="Calibri" panose="020F0502020204030204" pitchFamily="34" charset="0"/>
              </a:rPr>
              <a:t> and the </a:t>
            </a:r>
            <a:r>
              <a:rPr lang="en-US" sz="2400" b="1" dirty="0">
                <a:latin typeface="Calibri" panose="020F0502020204030204" pitchFamily="34" charset="0"/>
              </a:rPr>
              <a:t>severity</a:t>
            </a:r>
            <a:r>
              <a:rPr lang="en-US" sz="2400" dirty="0">
                <a:latin typeface="Calibri" panose="020F0502020204030204" pitchFamily="34" charset="0"/>
              </a:rPr>
              <a:t> of </a:t>
            </a:r>
            <a:r>
              <a:rPr lang="en-US" sz="2400" b="1" dirty="0">
                <a:latin typeface="Calibri" panose="020F0502020204030204" pitchFamily="34" charset="0"/>
              </a:rPr>
              <a:t>droughts</a:t>
            </a:r>
            <a:r>
              <a:rPr lang="en-US" sz="2400" dirty="0">
                <a:latin typeface="Calibri" panose="020F0502020204030204" pitchFamily="34" charset="0"/>
              </a:rPr>
              <a:t> has </a:t>
            </a:r>
            <a:r>
              <a:rPr lang="en-US" sz="2400" u="sng" dirty="0">
                <a:latin typeface="Calibri" panose="020F0502020204030204" pitchFamily="34" charset="0"/>
              </a:rPr>
              <a:t>increased</a:t>
            </a:r>
            <a:r>
              <a:rPr lang="en-US" sz="2400" dirty="0">
                <a:latin typeface="Calibri" panose="020F0502020204030204" pitchFamily="34" charset="0"/>
              </a:rPr>
              <a:t> due to the higher atmospheric evaporative demand </a:t>
            </a:r>
          </a:p>
          <a:p>
            <a:pPr algn="just">
              <a:lnSpc>
                <a:spcPct val="114000"/>
              </a:lnSpc>
            </a:pPr>
            <a:r>
              <a:rPr lang="en-US" sz="2400" dirty="0">
                <a:latin typeface="Calibri" panose="020F0502020204030204" pitchFamily="34" charset="0"/>
              </a:rPr>
              <a:t>Europe has experienced multiple and unprecedented </a:t>
            </a:r>
            <a:r>
              <a:rPr lang="en-US" sz="2400" b="1" dirty="0">
                <a:latin typeface="Calibri" panose="020F0502020204030204" pitchFamily="34" charset="0"/>
              </a:rPr>
              <a:t>mega heat waves </a:t>
            </a:r>
            <a:r>
              <a:rPr lang="en-US" sz="2400" b="1" dirty="0"/>
              <a:t>(e.g. 2003, 2010)</a:t>
            </a:r>
          </a:p>
          <a:p>
            <a:pPr algn="just">
              <a:lnSpc>
                <a:spcPct val="114000"/>
              </a:lnSpc>
            </a:pPr>
            <a:r>
              <a:rPr lang="en-US" sz="2400" dirty="0">
                <a:latin typeface="Calibri" panose="020F0502020204030204" pitchFamily="34" charset="0"/>
              </a:rPr>
              <a:t>As global warming increases, the likelihood of hot extremes also rises, including further large-droughts and mega-heatwaves</a:t>
            </a:r>
            <a:endParaRPr lang="en-US" sz="2400" dirty="0"/>
          </a:p>
        </p:txBody>
      </p:sp>
      <p:pic>
        <p:nvPicPr>
          <p:cNvPr id="7" name="Picture 18" descr="http://www.diarioliberdade.org/archivos/Colaboradores_medios/cristianizandona/2012-08/090812_seca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046" y="1179153"/>
            <a:ext cx="2808287" cy="153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:\Logotipos\CGUL-IDL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7779" y="84894"/>
            <a:ext cx="647357" cy="65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map of mediterranean with land colored with ground-water data and color b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" y="2810934"/>
            <a:ext cx="2808287" cy="193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7047" y="4719918"/>
            <a:ext cx="28082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Data from the GRACE satellites</a:t>
            </a:r>
          </a:p>
          <a:p>
            <a:r>
              <a:rPr lang="en-US" sz="800" dirty="0"/>
              <a:t>Credits: NASA/ Goddard Scientific Visualization Studio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31" y="5156952"/>
            <a:ext cx="3282914" cy="1538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328" y="5146525"/>
            <a:ext cx="82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2003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3595" y="5146525"/>
            <a:ext cx="82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2010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98647" y="6564805"/>
            <a:ext cx="12298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dirty="0"/>
              <a:t>Bastos </a:t>
            </a:r>
            <a:r>
              <a:rPr lang="pt-PT" sz="1100" dirty="0" err="1"/>
              <a:t>et</a:t>
            </a:r>
            <a:r>
              <a:rPr lang="pt-PT" sz="1100" dirty="0"/>
              <a:t> al., 2014</a:t>
            </a:r>
          </a:p>
        </p:txBody>
      </p:sp>
    </p:spTree>
    <p:extLst>
      <p:ext uri="{BB962C8B-B14F-4D97-AF65-F5344CB8AC3E}">
        <p14:creationId xmlns:p14="http://schemas.microsoft.com/office/powerpoint/2010/main" val="20789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OBJECTIVE</a:t>
            </a:r>
            <a:endParaRPr lang="pt-P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5687" y="1111671"/>
            <a:ext cx="10963631" cy="431943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i="1" dirty="0">
                <a:latin typeface="Britannic Bold" panose="020B0903060703020204" pitchFamily="34" charset="0"/>
              </a:rPr>
              <a:t>This work main goal is to assess if </a:t>
            </a:r>
            <a:r>
              <a:rPr lang="en-US" sz="2800" i="1" dirty="0">
                <a:solidFill>
                  <a:schemeClr val="accent2"/>
                </a:solidFill>
                <a:latin typeface="Britannic Bold" panose="020B0903060703020204" pitchFamily="34" charset="0"/>
              </a:rPr>
              <a:t>hot extremes </a:t>
            </a:r>
            <a:r>
              <a:rPr lang="en-US" sz="2800" i="1" dirty="0">
                <a:latin typeface="Britannic Bold" panose="020B0903060703020204" pitchFamily="34" charset="0"/>
              </a:rPr>
              <a:t>in the</a:t>
            </a:r>
            <a:r>
              <a:rPr lang="en-US" sz="2800" i="1" dirty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r>
              <a:rPr lang="en-US" sz="2800" i="1" dirty="0">
                <a:latin typeface="Britannic Bold" panose="020B0903060703020204" pitchFamily="34" charset="0"/>
              </a:rPr>
              <a:t>Mediterranean region are preceded by </a:t>
            </a:r>
            <a:r>
              <a:rPr lang="en-US" sz="2800" i="1" dirty="0">
                <a:solidFill>
                  <a:schemeClr val="accent1"/>
                </a:solidFill>
                <a:latin typeface="Britannic Bold" panose="020B0903060703020204" pitchFamily="34" charset="0"/>
              </a:rPr>
              <a:t>moisture deficits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pPr algn="just"/>
            <a:endParaRPr lang="pt-PT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8th EGU Leonardo Conference</a:t>
            </a:r>
            <a:endParaRPr lang="pt-PT" dirty="0"/>
          </a:p>
        </p:txBody>
      </p:sp>
      <p:grpSp>
        <p:nvGrpSpPr>
          <p:cNvPr id="59" name="Group 58"/>
          <p:cNvGrpSpPr/>
          <p:nvPr/>
        </p:nvGrpSpPr>
        <p:grpSpPr>
          <a:xfrm>
            <a:off x="2245135" y="2375897"/>
            <a:ext cx="6914795" cy="3710022"/>
            <a:chOff x="1877591" y="1439206"/>
            <a:chExt cx="8379362" cy="4126993"/>
          </a:xfrm>
        </p:grpSpPr>
        <p:grpSp>
          <p:nvGrpSpPr>
            <p:cNvPr id="60" name="Gruppieren 7"/>
            <p:cNvGrpSpPr/>
            <p:nvPr/>
          </p:nvGrpSpPr>
          <p:grpSpPr>
            <a:xfrm>
              <a:off x="2729075" y="1439206"/>
              <a:ext cx="1962358" cy="2807157"/>
              <a:chOff x="1205869" y="1439203"/>
              <a:chExt cx="1962358" cy="2807157"/>
            </a:xfrm>
          </p:grpSpPr>
          <p:cxnSp>
            <p:nvCxnSpPr>
              <p:cNvPr id="85" name="Gerade Verbindung 38"/>
              <p:cNvCxnSpPr/>
              <p:nvPr/>
            </p:nvCxnSpPr>
            <p:spPr bwMode="gray">
              <a:xfrm flipV="1">
                <a:off x="1205869" y="1555200"/>
                <a:ext cx="0" cy="269116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86" name="Text Box 20"/>
              <p:cNvSpPr txBox="1">
                <a:spLocks noChangeArrowheads="1"/>
              </p:cNvSpPr>
              <p:nvPr/>
            </p:nvSpPr>
            <p:spPr bwMode="gray">
              <a:xfrm>
                <a:off x="1213489" y="1439203"/>
                <a:ext cx="1954738" cy="1228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46794"/>
              <a:lstStyle>
                <a:lvl1pPr defTabSz="80168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de-DE" noProof="1">
                    <a:latin typeface="Calibri" pitchFamily="34" charset="0"/>
                  </a:rPr>
                  <a:t>DROUGHTS</a:t>
                </a:r>
              </a:p>
            </p:txBody>
          </p:sp>
        </p:grpSp>
        <p:grpSp>
          <p:nvGrpSpPr>
            <p:cNvPr id="61" name="Gruppieren 8"/>
            <p:cNvGrpSpPr/>
            <p:nvPr/>
          </p:nvGrpSpPr>
          <p:grpSpPr>
            <a:xfrm>
              <a:off x="5964166" y="1521776"/>
              <a:ext cx="2075378" cy="1998530"/>
              <a:chOff x="4440960" y="1521773"/>
              <a:chExt cx="2075378" cy="1998530"/>
            </a:xfrm>
          </p:grpSpPr>
          <p:cxnSp>
            <p:nvCxnSpPr>
              <p:cNvPr id="83" name="Gerade Verbindung 40"/>
              <p:cNvCxnSpPr/>
              <p:nvPr/>
            </p:nvCxnSpPr>
            <p:spPr bwMode="gray">
              <a:xfrm flipV="1">
                <a:off x="4446885" y="1555200"/>
                <a:ext cx="11038" cy="1965103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84" name="Text Box 20"/>
              <p:cNvSpPr txBox="1">
                <a:spLocks noChangeArrowheads="1"/>
              </p:cNvSpPr>
              <p:nvPr/>
            </p:nvSpPr>
            <p:spPr bwMode="gray">
              <a:xfrm>
                <a:off x="4440960" y="1521773"/>
                <a:ext cx="2075378" cy="1228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80168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noProof="1">
                    <a:latin typeface="Calibri" pitchFamily="34" charset="0"/>
                  </a:rPr>
                  <a:t>HOT EXTREMES</a:t>
                </a:r>
                <a:endParaRPr lang="de-DE" noProof="1">
                  <a:latin typeface="Calibri" pitchFamily="34" charset="0"/>
                </a:endParaRPr>
              </a:p>
            </p:txBody>
          </p:sp>
        </p:grpSp>
        <p:grpSp>
          <p:nvGrpSpPr>
            <p:cNvPr id="62" name="Gruppieren 9"/>
            <p:cNvGrpSpPr/>
            <p:nvPr/>
          </p:nvGrpSpPr>
          <p:grpSpPr>
            <a:xfrm>
              <a:off x="8936947" y="1462066"/>
              <a:ext cx="1256072" cy="1969599"/>
              <a:chOff x="7413741" y="1462063"/>
              <a:chExt cx="1256072" cy="1969599"/>
            </a:xfrm>
          </p:grpSpPr>
          <p:cxnSp>
            <p:nvCxnSpPr>
              <p:cNvPr id="81" name="Gerade Verbindung 42"/>
              <p:cNvCxnSpPr/>
              <p:nvPr/>
            </p:nvCxnSpPr>
            <p:spPr bwMode="gray">
              <a:xfrm flipV="1">
                <a:off x="7413741" y="1555200"/>
                <a:ext cx="0" cy="1876462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82" name="Text Box 20"/>
              <p:cNvSpPr txBox="1">
                <a:spLocks noChangeArrowheads="1"/>
              </p:cNvSpPr>
              <p:nvPr/>
            </p:nvSpPr>
            <p:spPr bwMode="gray">
              <a:xfrm>
                <a:off x="7421361" y="1462063"/>
                <a:ext cx="1248452" cy="1228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80168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de-DE" noProof="1">
                    <a:latin typeface="Calibri" pitchFamily="34" charset="0"/>
                  </a:rPr>
                  <a:t>CLIMATE CHANGE</a:t>
                </a:r>
              </a:p>
            </p:txBody>
          </p:sp>
        </p:grpSp>
        <p:sp>
          <p:nvSpPr>
            <p:cNvPr id="63" name="Rechteck 44"/>
            <p:cNvSpPr/>
            <p:nvPr/>
          </p:nvSpPr>
          <p:spPr bwMode="auto">
            <a:xfrm rot="21033584">
              <a:off x="3694573" y="4560967"/>
              <a:ext cx="5761172" cy="223218"/>
            </a:xfrm>
            <a:prstGeom prst="rect">
              <a:avLst/>
            </a:prstGeom>
            <a:gradFill flip="none" rotWithShape="1">
              <a:gsLst>
                <a:gs pos="50000">
                  <a:schemeClr val="accent4">
                    <a:alpha val="30000"/>
                  </a:schemeClr>
                </a:gs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64" name="Gruppieren 4"/>
            <p:cNvGrpSpPr/>
            <p:nvPr/>
          </p:nvGrpSpPr>
          <p:grpSpPr>
            <a:xfrm>
              <a:off x="8261629" y="2517426"/>
              <a:ext cx="1995324" cy="1899822"/>
              <a:chOff x="6738423" y="2517423"/>
              <a:chExt cx="1995324" cy="1899822"/>
            </a:xfrm>
          </p:grpSpPr>
          <p:pic>
            <p:nvPicPr>
              <p:cNvPr id="79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6738423" y="3837909"/>
                <a:ext cx="1995324" cy="579336"/>
              </a:xfrm>
              <a:prstGeom prst="rect">
                <a:avLst/>
              </a:prstGeom>
              <a:noFill/>
            </p:spPr>
          </p:pic>
          <p:sp>
            <p:nvSpPr>
              <p:cNvPr id="80" name="Rechteck 51"/>
              <p:cNvSpPr/>
              <p:nvPr/>
            </p:nvSpPr>
            <p:spPr bwMode="auto">
              <a:xfrm>
                <a:off x="7231145" y="2517423"/>
                <a:ext cx="1080000" cy="1080000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  <a:effectLst>
                <a:outerShdw blurRad="165100" dist="38100" dir="5400000" sx="104000" sy="104000" algn="t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>
                  <a:rot lat="19266000" lon="4782000" rev="16542000"/>
                </a:camera>
                <a:lightRig rig="threePt" dir="t">
                  <a:rot lat="0" lon="0" rev="14400000"/>
                </a:lightRig>
              </a:scene3d>
              <a:sp3d extrusionH="1079500" prstMaterial="matte">
                <a:bevelT w="25400" h="25400"/>
                <a:bevelB w="31750" h="25400"/>
              </a:sp3d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5" name="Gruppieren 10"/>
            <p:cNvGrpSpPr/>
            <p:nvPr/>
          </p:nvGrpSpPr>
          <p:grpSpPr>
            <a:xfrm>
              <a:off x="8712775" y="3481253"/>
              <a:ext cx="298197" cy="554355"/>
              <a:chOff x="7189569" y="3481250"/>
              <a:chExt cx="298197" cy="554355"/>
            </a:xfrm>
          </p:grpSpPr>
          <p:sp>
            <p:nvSpPr>
              <p:cNvPr id="76" name="Ellipse 53"/>
              <p:cNvSpPr/>
              <p:nvPr/>
            </p:nvSpPr>
            <p:spPr bwMode="gray">
              <a:xfrm rot="9766130">
                <a:off x="7189569" y="3570881"/>
                <a:ext cx="276732" cy="2655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7" name="Ellipse 54"/>
              <p:cNvSpPr/>
              <p:nvPr/>
            </p:nvSpPr>
            <p:spPr bwMode="auto">
              <a:xfrm>
                <a:off x="7256312" y="3551952"/>
                <a:ext cx="144000" cy="143934"/>
              </a:xfrm>
              <a:prstGeom prst="ellipse">
                <a:avLst/>
              </a:prstGeom>
              <a:solidFill>
                <a:srgbClr val="D7D7D7"/>
              </a:solidFill>
              <a:ln w="12700">
                <a:noFill/>
                <a:round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perspectiveFront" fov="0">
                  <a:rot lat="21357399" lon="14045737" rev="710841"/>
                </a:camera>
                <a:lightRig rig="threePt" dir="t">
                  <a:rot lat="0" lon="0" rev="4200000"/>
                </a:lightRig>
              </a:scene3d>
              <a:sp3d extrusionH="3048000">
                <a:extrusionClr>
                  <a:srgbClr val="E6E6E6"/>
                </a:extrusionClr>
              </a:sp3d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8" name="Ellipse 55"/>
              <p:cNvSpPr/>
              <p:nvPr/>
            </p:nvSpPr>
            <p:spPr bwMode="gray">
              <a:xfrm rot="4421578">
                <a:off x="7120630" y="3668470"/>
                <a:ext cx="554355" cy="179916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6" name="Gruppieren 5"/>
            <p:cNvGrpSpPr/>
            <p:nvPr/>
          </p:nvGrpSpPr>
          <p:grpSpPr>
            <a:xfrm>
              <a:off x="5213760" y="2781249"/>
              <a:ext cx="2236470" cy="2235234"/>
              <a:chOff x="3690554" y="2781246"/>
              <a:chExt cx="2236470" cy="2235234"/>
            </a:xfrm>
          </p:grpSpPr>
          <p:pic>
            <p:nvPicPr>
              <p:cNvPr id="74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690554" y="4367128"/>
                <a:ext cx="2236470" cy="649352"/>
              </a:xfrm>
              <a:prstGeom prst="rect">
                <a:avLst/>
              </a:prstGeom>
              <a:noFill/>
            </p:spPr>
          </p:pic>
          <p:sp>
            <p:nvSpPr>
              <p:cNvPr id="75" name="Rechteck 58"/>
              <p:cNvSpPr/>
              <p:nvPr/>
            </p:nvSpPr>
            <p:spPr bwMode="auto">
              <a:xfrm>
                <a:off x="4229484" y="2781246"/>
                <a:ext cx="1260000" cy="1260000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  <a:effectLst>
                <a:outerShdw blurRad="165100" dist="38100" dir="5400000" sx="104000" sy="104000" algn="t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>
                  <a:rot lat="19266000" lon="4782000" rev="16542000"/>
                </a:camera>
                <a:lightRig rig="threePt" dir="t">
                  <a:rot lat="0" lon="0" rev="14400000"/>
                </a:lightRig>
              </a:scene3d>
              <a:sp3d extrusionH="1259840" prstMaterial="matte">
                <a:bevelT w="25400" h="25400"/>
                <a:bevelB w="31750" h="25400"/>
              </a:sp3d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7" name="Gruppieren 12"/>
            <p:cNvGrpSpPr/>
            <p:nvPr/>
          </p:nvGrpSpPr>
          <p:grpSpPr>
            <a:xfrm>
              <a:off x="5802181" y="3962585"/>
              <a:ext cx="281607" cy="554355"/>
              <a:chOff x="4278975" y="3962582"/>
              <a:chExt cx="281607" cy="554355"/>
            </a:xfrm>
          </p:grpSpPr>
          <p:sp>
            <p:nvSpPr>
              <p:cNvPr id="71" name="Ellipse 60"/>
              <p:cNvSpPr/>
              <p:nvPr/>
            </p:nvSpPr>
            <p:spPr bwMode="gray">
              <a:xfrm rot="9766130">
                <a:off x="4278975" y="4008696"/>
                <a:ext cx="254921" cy="268272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2" name="Ellipse 61"/>
              <p:cNvSpPr/>
              <p:nvPr/>
            </p:nvSpPr>
            <p:spPr bwMode="auto">
              <a:xfrm>
                <a:off x="4329195" y="4013669"/>
                <a:ext cx="143934" cy="143934"/>
              </a:xfrm>
              <a:prstGeom prst="ellipse">
                <a:avLst/>
              </a:prstGeom>
              <a:solidFill>
                <a:srgbClr val="D7D7D7"/>
              </a:solidFill>
              <a:ln w="12700">
                <a:noFill/>
                <a:round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perspectiveFront" fov="0">
                  <a:rot lat="21357399" lon="14045737" rev="710841"/>
                </a:camera>
                <a:lightRig rig="threePt" dir="t">
                  <a:rot lat="0" lon="0" rev="4200000"/>
                </a:lightRig>
              </a:scene3d>
              <a:sp3d extrusionH="3048000">
                <a:extrusionClr>
                  <a:srgbClr val="E6E6E6"/>
                </a:extrusionClr>
              </a:sp3d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3" name="Ellipse 62"/>
              <p:cNvSpPr/>
              <p:nvPr/>
            </p:nvSpPr>
            <p:spPr bwMode="gray">
              <a:xfrm rot="4421578">
                <a:off x="4193446" y="4149802"/>
                <a:ext cx="554355" cy="179916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8" name="Gruppieren 6"/>
            <p:cNvGrpSpPr/>
            <p:nvPr/>
          </p:nvGrpSpPr>
          <p:grpSpPr>
            <a:xfrm>
              <a:off x="1877591" y="3084946"/>
              <a:ext cx="2514649" cy="2481253"/>
              <a:chOff x="354385" y="3084943"/>
              <a:chExt cx="2514649" cy="2481253"/>
            </a:xfrm>
          </p:grpSpPr>
          <p:pic>
            <p:nvPicPr>
              <p:cNvPr id="69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54385" y="4916844"/>
                <a:ext cx="2514649" cy="649352"/>
              </a:xfrm>
              <a:prstGeom prst="rect">
                <a:avLst/>
              </a:prstGeom>
              <a:noFill/>
            </p:spPr>
          </p:pic>
          <p:sp>
            <p:nvSpPr>
              <p:cNvPr id="70" name="Rechteck 65"/>
              <p:cNvSpPr/>
              <p:nvPr/>
            </p:nvSpPr>
            <p:spPr bwMode="auto">
              <a:xfrm>
                <a:off x="893589" y="3084943"/>
                <a:ext cx="1440000" cy="144000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  <a:effectLst>
                <a:outerShdw blurRad="165100" dist="38100" dir="5400000" sx="104000" sy="104000" algn="t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 fov="2700000">
                  <a:rot lat="19266927" lon="4781317" rev="16543401"/>
                </a:camera>
                <a:lightRig rig="threePt" dir="t">
                  <a:rot lat="0" lon="0" rev="14400000"/>
                </a:lightRig>
              </a:scene3d>
              <a:sp3d extrusionH="1441450">
                <a:bevelT w="25400" h="25400"/>
                <a:bevelB w="31750" h="25400"/>
              </a:sp3d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7592402" y="2230988"/>
            <a:ext cx="1646576" cy="337029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05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79" y="77301"/>
            <a:ext cx="10515600" cy="1325563"/>
          </a:xfrm>
        </p:spPr>
        <p:txBody>
          <a:bodyPr/>
          <a:lstStyle/>
          <a:p>
            <a:r>
              <a:rPr lang="pt-PT" dirty="0" smtClean="0"/>
              <a:t>DROUGHT INDICATORS</a:t>
            </a:r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EGU Leonardo Conference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873477"/>
              </p:ext>
            </p:extLst>
          </p:nvPr>
        </p:nvGraphicFramePr>
        <p:xfrm>
          <a:off x="8028734" y="4086346"/>
          <a:ext cx="3069195" cy="240180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156137"/>
                <a:gridCol w="1913058"/>
              </a:tblGrid>
              <a:tr h="300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</a:rPr>
                        <a:t>SPEI</a:t>
                      </a:r>
                      <a:endParaRPr lang="pt-PT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PT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Drought</a:t>
                      </a:r>
                      <a:r>
                        <a:rPr lang="pt-PT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classification</a:t>
                      </a:r>
                      <a:endParaRPr lang="pt-PT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</a:tr>
              <a:tr h="300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PT" sz="1200" b="1" dirty="0">
                          <a:solidFill>
                            <a:srgbClr val="FF0000"/>
                          </a:solidFill>
                          <a:effectLst/>
                        </a:rPr>
                        <a:t>&lt;1.65</a:t>
                      </a:r>
                      <a:endParaRPr lang="pt-PT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Extremely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humid</a:t>
                      </a:r>
                      <a:endParaRPr lang="en-US" sz="1200" b="1" noProof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  <a:tr h="300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PT" sz="1200" b="1" dirty="0">
                          <a:solidFill>
                            <a:srgbClr val="FF0000"/>
                          </a:solidFill>
                          <a:effectLst/>
                        </a:rPr>
                        <a:t>1.28 a 1.64</a:t>
                      </a:r>
                      <a:endParaRPr lang="pt-PT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Highly humid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  <a:tr h="300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PT" sz="1200" b="1" dirty="0">
                          <a:solidFill>
                            <a:srgbClr val="FF0000"/>
                          </a:solidFill>
                          <a:effectLst/>
                        </a:rPr>
                        <a:t>0.84 a 1.27</a:t>
                      </a:r>
                      <a:endParaRPr lang="pt-PT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Moderately humid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  <a:tr h="300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PT" sz="1200" b="1">
                          <a:solidFill>
                            <a:schemeClr val="tx1"/>
                          </a:solidFill>
                          <a:effectLst/>
                        </a:rPr>
                        <a:t>-0.84 a 0.84</a:t>
                      </a:r>
                      <a:endParaRPr lang="pt-PT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Normal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  <a:tr h="300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PT" sz="1200" b="1" dirty="0">
                          <a:solidFill>
                            <a:srgbClr val="0070C0"/>
                          </a:solidFill>
                          <a:effectLst/>
                        </a:rPr>
                        <a:t>-1.28 a  -0.83</a:t>
                      </a:r>
                      <a:endParaRPr lang="pt-PT" sz="1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rgbClr val="0070C0"/>
                          </a:solidFill>
                          <a:effectLst/>
                        </a:rPr>
                        <a:t>Moderately dry</a:t>
                      </a:r>
                      <a:endParaRPr lang="en-US" sz="1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  <a:tr h="300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PT" sz="1200" b="1">
                          <a:solidFill>
                            <a:srgbClr val="0070C0"/>
                          </a:solidFill>
                          <a:effectLst/>
                        </a:rPr>
                        <a:t>-1.65 a -1.27</a:t>
                      </a:r>
                      <a:endParaRPr lang="pt-PT" sz="12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rgbClr val="0070C0"/>
                          </a:solidFill>
                          <a:effectLst/>
                        </a:rPr>
                        <a:t>Highly dry</a:t>
                      </a:r>
                      <a:endParaRPr lang="en-US" sz="1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  <a:tr h="300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PT" sz="1200" b="1" dirty="0">
                          <a:solidFill>
                            <a:srgbClr val="0070C0"/>
                          </a:solidFill>
                          <a:effectLst/>
                        </a:rPr>
                        <a:t>&lt; -1.65</a:t>
                      </a:r>
                      <a:endParaRPr lang="pt-PT" sz="1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rgbClr val="0070C0"/>
                          </a:solidFill>
                          <a:effectLst/>
                        </a:rPr>
                        <a:t>Extremely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dry</a:t>
                      </a:r>
                      <a:endParaRPr lang="en-US" sz="1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7775" y="1627972"/>
            <a:ext cx="11132960" cy="277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292" indent="-214292" algn="just">
              <a:buFontTx/>
              <a:buChar char="-"/>
              <a:defRPr/>
            </a:pPr>
            <a:r>
              <a:rPr lang="en-US" sz="2400" b="1" dirty="0"/>
              <a:t>Standardized index </a:t>
            </a:r>
            <a:r>
              <a:rPr lang="en-US" sz="2400" dirty="0"/>
              <a:t>that allows inter-seasonal comparison, allowing for the determination of the </a:t>
            </a:r>
            <a:r>
              <a:rPr lang="en-US" sz="2400" u="sng" dirty="0"/>
              <a:t>duration</a:t>
            </a:r>
            <a:r>
              <a:rPr lang="en-US" sz="2400" dirty="0"/>
              <a:t>, </a:t>
            </a:r>
            <a:r>
              <a:rPr lang="en-US" sz="2400" u="sng" dirty="0"/>
              <a:t>magnitude</a:t>
            </a:r>
            <a:r>
              <a:rPr lang="en-US" sz="2400" dirty="0"/>
              <a:t> and </a:t>
            </a:r>
            <a:r>
              <a:rPr lang="en-US" sz="2400" u="sng" dirty="0"/>
              <a:t>intensity</a:t>
            </a:r>
            <a:r>
              <a:rPr lang="en-US" sz="2400" dirty="0"/>
              <a:t> of drought</a:t>
            </a:r>
          </a:p>
          <a:p>
            <a:pPr marL="135717" indent="135717" algn="just">
              <a:spcBef>
                <a:spcPts val="900"/>
              </a:spcBef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Is a </a:t>
            </a:r>
            <a:r>
              <a:rPr lang="en-US" sz="2400" b="1" dirty="0"/>
              <a:t>multi-scalar </a:t>
            </a:r>
            <a:r>
              <a:rPr lang="en-US" sz="2400" dirty="0"/>
              <a:t>index</a:t>
            </a:r>
          </a:p>
          <a:p>
            <a:pPr marL="135717" indent="135717" algn="just">
              <a:spcBef>
                <a:spcPts val="900"/>
              </a:spcBef>
              <a:buFont typeface="Wingdings" panose="05000000000000000000" pitchFamily="2" charset="2"/>
              <a:buChar char="ü"/>
              <a:defRPr/>
            </a:pPr>
            <a:endParaRPr lang="en-US" sz="800" dirty="0"/>
          </a:p>
          <a:p>
            <a:pPr marL="214292" indent="-214292" algn="just">
              <a:buFontTx/>
              <a:buChar char="-"/>
              <a:defRPr/>
            </a:pPr>
            <a:r>
              <a:rPr lang="pt-PT" sz="2400" b="1" dirty="0"/>
              <a:t>SPEI </a:t>
            </a:r>
            <a:r>
              <a:rPr lang="pt-PT" sz="2400" dirty="0"/>
              <a:t>i</a:t>
            </a:r>
            <a:r>
              <a:rPr lang="en-US" sz="2400" dirty="0" err="1"/>
              <a:t>ncludes</a:t>
            </a:r>
            <a:r>
              <a:rPr lang="en-US" sz="2400" dirty="0"/>
              <a:t> the effect of </a:t>
            </a:r>
            <a:r>
              <a:rPr lang="en-US" sz="2400" b="1" dirty="0"/>
              <a:t>evapotranspiration</a:t>
            </a:r>
            <a:r>
              <a:rPr lang="en-US" sz="2400" dirty="0"/>
              <a:t>, being more </a:t>
            </a:r>
            <a:r>
              <a:rPr lang="en-US" sz="2400" b="1" dirty="0"/>
              <a:t>sensitive to global warming</a:t>
            </a:r>
            <a:endParaRPr lang="pt-PT" sz="2400" dirty="0">
              <a:solidFill>
                <a:srgbClr val="FF0000"/>
              </a:solidFill>
            </a:endParaRPr>
          </a:p>
          <a:p>
            <a:pPr marL="135717" indent="135717" algn="just">
              <a:spcBef>
                <a:spcPts val="900"/>
              </a:spcBef>
              <a:buFont typeface="Wingdings" panose="05000000000000000000" pitchFamily="2" charset="2"/>
              <a:buChar char="ü"/>
              <a:defRPr/>
            </a:pPr>
            <a:endParaRPr lang="en-US" sz="2400" dirty="0"/>
          </a:p>
        </p:txBody>
      </p:sp>
      <p:pic>
        <p:nvPicPr>
          <p:cNvPr id="11" name="Picture 10" descr="D:\Projectos\QSeca\Figs\SPEI_CRU19012012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34" y="3934417"/>
            <a:ext cx="3662300" cy="25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 smtClean="0"/>
              <a:t>SPI </a:t>
            </a:r>
            <a:r>
              <a:rPr lang="pt-PT" dirty="0" err="1" smtClean="0"/>
              <a:t>and</a:t>
            </a:r>
            <a:r>
              <a:rPr lang="pt-PT" dirty="0" smtClean="0"/>
              <a:t> SPEI</a:t>
            </a:r>
            <a:endParaRPr lang="pt-PT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617" y="4069291"/>
            <a:ext cx="4006731" cy="241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6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6" y="74551"/>
            <a:ext cx="10515600" cy="1325563"/>
          </a:xfrm>
        </p:spPr>
        <p:txBody>
          <a:bodyPr/>
          <a:lstStyle/>
          <a:p>
            <a:r>
              <a:rPr lang="pt-PT" dirty="0" smtClean="0"/>
              <a:t>EXTREME HEAT</a:t>
            </a:r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EGU Leonardo Conference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 smtClean="0"/>
              <a:t>NHN </a:t>
            </a:r>
            <a:r>
              <a:rPr lang="pt-PT" dirty="0" err="1" smtClean="0"/>
              <a:t>and</a:t>
            </a:r>
            <a:r>
              <a:rPr lang="pt-PT" dirty="0" smtClean="0"/>
              <a:t> NHD</a:t>
            </a:r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515155" y="1623015"/>
            <a:ext cx="11165983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866" indent="-342866">
              <a:buFont typeface="Tw Cen MT" panose="020B0602020104020603" pitchFamily="34" charset="0"/>
              <a:buChar char="-"/>
            </a:pPr>
            <a:r>
              <a:rPr lang="en-US" sz="2400" b="1" dirty="0">
                <a:latin typeface="AdvTT9996936a"/>
              </a:rPr>
              <a:t>Several definitions of hot extreme events </a:t>
            </a:r>
          </a:p>
          <a:p>
            <a:pPr lvl="1"/>
            <a:r>
              <a:rPr lang="en-US" sz="2400" dirty="0">
                <a:latin typeface="AdvTT9996936a"/>
              </a:rPr>
              <a:t>(e.g. threshold-based indices, percentile-based) </a:t>
            </a:r>
          </a:p>
          <a:p>
            <a:pPr marL="342866" indent="-342866">
              <a:buFont typeface="Tw Cen MT" panose="020B0602020104020603" pitchFamily="34" charset="0"/>
              <a:buChar char="-"/>
            </a:pPr>
            <a:endParaRPr lang="en-US" sz="2400" dirty="0">
              <a:latin typeface="AdvTT9996936a"/>
            </a:endParaRPr>
          </a:p>
          <a:p>
            <a:pPr lvl="1" algn="just"/>
            <a:r>
              <a:rPr lang="en-US" sz="2400" dirty="0">
                <a:latin typeface="AdvTT9996936a"/>
              </a:rPr>
              <a:t>As opposed to threshold-based indices, percentile-based indices are more comparable across different </a:t>
            </a:r>
            <a:r>
              <a:rPr lang="pt-PT" sz="2400" dirty="0" err="1">
                <a:latin typeface="AdvTT9996936a"/>
              </a:rPr>
              <a:t>climatic</a:t>
            </a:r>
            <a:r>
              <a:rPr lang="pt-PT" sz="2400" dirty="0">
                <a:latin typeface="AdvTT9996936a"/>
              </a:rPr>
              <a:t> </a:t>
            </a:r>
            <a:r>
              <a:rPr lang="pt-PT" sz="2400" dirty="0" err="1">
                <a:latin typeface="AdvTT9996936a"/>
              </a:rPr>
              <a:t>regions</a:t>
            </a:r>
            <a:r>
              <a:rPr lang="pt-PT" sz="2400" dirty="0">
                <a:latin typeface="AdvTT9996936a"/>
              </a:rPr>
              <a:t>.</a:t>
            </a:r>
            <a:endParaRPr lang="pt-PT" sz="2400" dirty="0"/>
          </a:p>
          <a:p>
            <a:pPr marL="342866" indent="-342866">
              <a:buFont typeface="Tw Cen MT" panose="020B0602020104020603" pitchFamily="34" charset="0"/>
              <a:buChar char="-"/>
            </a:pPr>
            <a:endParaRPr lang="en-US" sz="2400" dirty="0">
              <a:latin typeface="AdvTT9996936a"/>
            </a:endParaRPr>
          </a:p>
          <a:p>
            <a:pPr marL="342866" indent="-342866">
              <a:buFont typeface="Tw Cen MT" panose="020B0602020104020603" pitchFamily="34" charset="0"/>
              <a:buChar char="-"/>
            </a:pPr>
            <a:r>
              <a:rPr lang="en-US" sz="2400" b="1" dirty="0">
                <a:latin typeface="AdvTT9996936a"/>
              </a:rPr>
              <a:t>NHD and NHN: </a:t>
            </a:r>
            <a:r>
              <a:rPr lang="en-US" sz="2400" dirty="0">
                <a:latin typeface="AdvTT9996936a"/>
              </a:rPr>
              <a:t>number of hot days/nights per month as the number of days with a maximum/minimum temperature exceeding the 90th </a:t>
            </a:r>
            <a:r>
              <a:rPr lang="en-US" sz="2400" dirty="0" smtClean="0">
                <a:latin typeface="AdvTT9996936a"/>
              </a:rPr>
              <a:t>percentile (</a:t>
            </a:r>
            <a:r>
              <a:rPr lang="pt-PT" sz="2400" dirty="0"/>
              <a:t>TX90p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smtClean="0"/>
              <a:t>TN90p</a:t>
            </a:r>
            <a:r>
              <a:rPr lang="en-US" sz="2400" dirty="0" smtClean="0">
                <a:latin typeface="AdvTT9996936a"/>
              </a:rPr>
              <a:t>)</a:t>
            </a:r>
            <a:endParaRPr lang="en-US" sz="2400" dirty="0">
              <a:latin typeface="AdvTT9996936a"/>
            </a:endParaRPr>
          </a:p>
          <a:p>
            <a:pPr marL="342866" indent="-342866">
              <a:buFont typeface="Tw Cen MT" panose="020B0602020104020603" pitchFamily="34" charset="0"/>
              <a:buChar char="-"/>
            </a:pPr>
            <a:endParaRPr lang="en-US" sz="2400" dirty="0">
              <a:latin typeface="AdvTT9996936a"/>
            </a:endParaRPr>
          </a:p>
          <a:p>
            <a:pPr marL="799974" lvl="1" indent="-342866">
              <a:buFont typeface="Tw Cen MT" panose="020B0602020104020603" pitchFamily="34" charset="0"/>
              <a:buChar char="-"/>
            </a:pPr>
            <a:r>
              <a:rPr lang="en-US" sz="2400" dirty="0" err="1"/>
              <a:t>RClimDex</a:t>
            </a:r>
            <a:r>
              <a:rPr lang="en-US" sz="2400" dirty="0"/>
              <a:t> package (Zhang et al., 2015): Quality control of the data, Bootstrap procedure for the estimation of exceedance rate for the base period</a:t>
            </a:r>
            <a:r>
              <a:rPr lang="en-US" sz="2400" dirty="0" smtClean="0"/>
              <a:t>.</a:t>
            </a:r>
            <a:endParaRPr lang="en-US" sz="2000" dirty="0">
              <a:latin typeface="AdvTT9996936a"/>
            </a:endParaRPr>
          </a:p>
        </p:txBody>
      </p:sp>
    </p:spTree>
    <p:extLst>
      <p:ext uri="{BB962C8B-B14F-4D97-AF65-F5344CB8AC3E}">
        <p14:creationId xmlns:p14="http://schemas.microsoft.com/office/powerpoint/2010/main" val="5948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DATA </a:t>
            </a:r>
            <a:r>
              <a:rPr lang="pt-PT" dirty="0" err="1" smtClean="0"/>
              <a:t>and</a:t>
            </a:r>
            <a:r>
              <a:rPr lang="pt-PT" dirty="0" smtClean="0"/>
              <a:t> METHOD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8th EGU Leonardo Conference</a:t>
            </a:r>
            <a:endParaRPr lang="pt-PT" dirty="0"/>
          </a:p>
        </p:txBody>
      </p:sp>
      <p:grpSp>
        <p:nvGrpSpPr>
          <p:cNvPr id="6" name="Gruppieren 4"/>
          <p:cNvGrpSpPr/>
          <p:nvPr/>
        </p:nvGrpSpPr>
        <p:grpSpPr>
          <a:xfrm>
            <a:off x="517774" y="1616948"/>
            <a:ext cx="11132960" cy="4246010"/>
            <a:chOff x="323850" y="1555750"/>
            <a:chExt cx="8494713" cy="4246563"/>
          </a:xfrm>
        </p:grpSpPr>
        <p:grpSp>
          <p:nvGrpSpPr>
            <p:cNvPr id="7" name="Gruppieren 13"/>
            <p:cNvGrpSpPr/>
            <p:nvPr/>
          </p:nvGrpSpPr>
          <p:grpSpPr bwMode="gray">
            <a:xfrm>
              <a:off x="323850" y="1555750"/>
              <a:ext cx="4175125" cy="4246563"/>
              <a:chOff x="323850" y="1555750"/>
              <a:chExt cx="4175125" cy="4246563"/>
            </a:xfrm>
          </p:grpSpPr>
          <p:sp>
            <p:nvSpPr>
              <p:cNvPr id="11" name="Rectangle 19"/>
              <p:cNvSpPr>
                <a:spLocks noChangeArrowheads="1"/>
              </p:cNvSpPr>
              <p:nvPr/>
            </p:nvSpPr>
            <p:spPr bwMode="gray">
              <a:xfrm>
                <a:off x="323850" y="1555750"/>
                <a:ext cx="4175125" cy="360363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7D7D7"/>
                  </a:gs>
                </a:gsLst>
                <a:lin ang="5400000" scaled="1"/>
              </a:gradFill>
              <a:ln w="12700" algn="ctr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7986" tIns="71991" rIns="107986" bIns="71991" anchor="ctr"/>
              <a:lstStyle/>
              <a:p>
                <a:pPr defTabSz="801608" eaLnBrk="0" hangingPunct="0">
                  <a:defRPr/>
                </a:pPr>
                <a:r>
                  <a:rPr lang="de-DE" b="1" noProof="1">
                    <a:solidFill>
                      <a:srgbClr val="000000"/>
                    </a:solidFill>
                    <a:cs typeface="Arial" charset="0"/>
                  </a:rPr>
                  <a:t>SPI and SPEI</a:t>
                </a:r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gray">
              <a:xfrm>
                <a:off x="323850" y="1916113"/>
                <a:ext cx="4175125" cy="38862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7986" tIns="107986" rIns="143981" bIns="71991"/>
              <a:lstStyle/>
              <a:p>
                <a:pPr marL="190781" indent="-190781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</a:pPr>
                <a:r>
                  <a:rPr lang="en-GB" b="1" dirty="0"/>
                  <a:t>CRU TS3.23 monthly data (0.5° x 0.5 °)</a:t>
                </a:r>
                <a:endParaRPr lang="de-DE" b="1" noProof="1"/>
              </a:p>
              <a:p>
                <a:pPr marL="190781" indent="-190781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</a:pPr>
                <a:r>
                  <a:rPr lang="en-GB" b="1" dirty="0"/>
                  <a:t>1950-2014</a:t>
                </a:r>
              </a:p>
              <a:p>
                <a:pPr marL="190781" indent="-190781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</a:pPr>
                <a:r>
                  <a:rPr lang="en-GB" b="1" dirty="0"/>
                  <a:t>Different time scales (</a:t>
                </a:r>
                <a:r>
                  <a:rPr lang="en-GB" b="1" dirty="0" smtClean="0"/>
                  <a:t>3,6,9)</a:t>
                </a:r>
              </a:p>
              <a:p>
                <a:pPr marL="190781" indent="-190781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</a:pPr>
                <a:r>
                  <a:rPr lang="en-GB" b="1" dirty="0" smtClean="0"/>
                  <a:t>Evapotranspiration (Penman-</a:t>
                </a:r>
                <a:r>
                  <a:rPr lang="en-GB" b="1" dirty="0" err="1" smtClean="0"/>
                  <a:t>Monteith</a:t>
                </a:r>
                <a:r>
                  <a:rPr lang="en-GB" b="1" dirty="0" smtClean="0"/>
                  <a:t>)</a:t>
                </a:r>
                <a:endParaRPr lang="en-GB" b="1" dirty="0"/>
              </a:p>
              <a:p>
                <a:pPr marL="190781" indent="-190781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</a:pPr>
                <a:r>
                  <a:rPr lang="en-US" b="1" dirty="0"/>
                  <a:t>Month preceding the hottest month of each year </a:t>
                </a:r>
              </a:p>
              <a:p>
                <a:pPr marL="190781" indent="-190781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</a:pPr>
                <a:r>
                  <a:rPr lang="en-US" b="1" dirty="0"/>
                  <a:t>Proxy for surface moisture deficits </a:t>
                </a:r>
              </a:p>
              <a:p>
                <a:pPr lvl="1" algn="just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</a:pPr>
                <a:r>
                  <a:rPr lang="en-US" sz="2000" i="1" dirty="0">
                    <a:latin typeface="Calibri" panose="020F0502020204030204" pitchFamily="34" charset="0"/>
                  </a:rPr>
                  <a:t>to assess the impact of </a:t>
                </a:r>
                <a:r>
                  <a:rPr lang="en-US" sz="2000" b="1" i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DROUGHT</a:t>
                </a:r>
                <a:r>
                  <a:rPr lang="en-US" sz="2000" i="1" dirty="0">
                    <a:latin typeface="Calibri" panose="020F0502020204030204" pitchFamily="34" charset="0"/>
                  </a:rPr>
                  <a:t> on the </a:t>
                </a:r>
                <a:r>
                  <a:rPr lang="en-US" sz="2000" b="1" i="1" dirty="0">
                    <a:latin typeface="Calibri" panose="020F0502020204030204" pitchFamily="34" charset="0"/>
                  </a:rPr>
                  <a:t>occurrence of </a:t>
                </a:r>
                <a:r>
                  <a:rPr lang="en-US" sz="2000" i="1" dirty="0">
                    <a:latin typeface="Calibri" panose="020F0502020204030204" pitchFamily="34" charset="0"/>
                  </a:rPr>
                  <a:t>subsequent </a:t>
                </a:r>
                <a:r>
                  <a:rPr lang="en-US" sz="2000" b="1" i="1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HOT DAYS</a:t>
                </a:r>
                <a:r>
                  <a:rPr lang="en-US" sz="2000" i="1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000" i="1" dirty="0">
                    <a:latin typeface="Calibri" panose="020F0502020204030204" pitchFamily="34" charset="0"/>
                  </a:rPr>
                  <a:t>in the respective hottest month of each year</a:t>
                </a:r>
                <a:endParaRPr lang="pt-PT" i="1" dirty="0"/>
              </a:p>
            </p:txBody>
          </p:sp>
        </p:grpSp>
        <p:grpSp>
          <p:nvGrpSpPr>
            <p:cNvPr id="8" name="Gruppieren 14"/>
            <p:cNvGrpSpPr/>
            <p:nvPr/>
          </p:nvGrpSpPr>
          <p:grpSpPr bwMode="gray">
            <a:xfrm>
              <a:off x="4643438" y="1555750"/>
              <a:ext cx="4175125" cy="4246563"/>
              <a:chOff x="4643438" y="1555750"/>
              <a:chExt cx="4175125" cy="4246563"/>
            </a:xfrm>
          </p:grpSpPr>
          <p:sp>
            <p:nvSpPr>
              <p:cNvPr id="9" name="Rectangle 19"/>
              <p:cNvSpPr>
                <a:spLocks noChangeArrowheads="1"/>
              </p:cNvSpPr>
              <p:nvPr/>
            </p:nvSpPr>
            <p:spPr bwMode="gray">
              <a:xfrm>
                <a:off x="4643438" y="1555750"/>
                <a:ext cx="4175125" cy="360363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7986" tIns="71991" rIns="107986" bIns="71991" anchor="ctr"/>
              <a:lstStyle/>
              <a:p>
                <a:pPr defTabSz="801608" eaLnBrk="0" hangingPunct="0"/>
                <a:r>
                  <a:rPr lang="de-DE" b="1" noProof="1" smtClean="0">
                    <a:solidFill>
                      <a:srgbClr val="FFFFFF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cs typeface="Arial" charset="0"/>
                  </a:rPr>
                  <a:t>NHD and NHN</a:t>
                </a:r>
                <a:endParaRPr lang="de-DE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4643438" y="1916113"/>
                <a:ext cx="4175125" cy="38862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7986" tIns="107986" rIns="143981" bIns="71991"/>
              <a:lstStyle/>
              <a:p>
                <a:pPr marL="190781" indent="-190781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</a:pPr>
                <a:r>
                  <a:rPr lang="en-GB" b="1" dirty="0"/>
                  <a:t>ECAD-EOBS daily data </a:t>
                </a:r>
                <a:r>
                  <a:rPr lang="en-GB" sz="1600" dirty="0"/>
                  <a:t>(0.5° x 0.5 </a:t>
                </a:r>
                <a:r>
                  <a:rPr lang="en-GB" sz="1600" dirty="0" smtClean="0"/>
                  <a:t>°) (Version 13)</a:t>
                </a:r>
                <a:endParaRPr lang="en-GB" sz="1600" dirty="0"/>
              </a:p>
              <a:p>
                <a:pPr marL="190781" indent="-190781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</a:pPr>
                <a:r>
                  <a:rPr lang="en-GB" dirty="0"/>
                  <a:t>1950-2014</a:t>
                </a:r>
              </a:p>
              <a:p>
                <a:pPr marL="190781" indent="-190781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</a:pPr>
                <a:r>
                  <a:rPr lang="en-GB" dirty="0"/>
                  <a:t>Monthly </a:t>
                </a:r>
                <a:r>
                  <a:rPr lang="de-DE" b="1" noProof="1" smtClean="0">
                    <a:cs typeface="Arial" charset="0"/>
                  </a:rPr>
                  <a:t>NHD and NHN</a:t>
                </a:r>
                <a:endParaRPr lang="de-DE" b="1" noProof="1">
                  <a:cs typeface="Arial" charset="0"/>
                </a:endParaRPr>
              </a:p>
              <a:p>
                <a:pPr marL="190781" indent="-190781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</a:pPr>
                <a:endParaRPr lang="en-GB" dirty="0"/>
              </a:p>
              <a:p>
                <a:pPr marL="190781" indent="-190781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</a:pPr>
                <a:endParaRPr lang="de-DE" sz="1600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4299" y="3279248"/>
            <a:ext cx="3675034" cy="2268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367" y="5146830"/>
            <a:ext cx="3107267" cy="14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MONTH PRECEDING THE HOTTEST MONTH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>
          <a:xfrm>
            <a:off x="298103" y="1164657"/>
            <a:ext cx="7456756" cy="3243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hottest</a:t>
            </a:r>
            <a:r>
              <a:rPr lang="pt-P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r>
              <a:rPr lang="pt-P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determined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8th EGU Leonardo Conference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589193" y="938863"/>
            <a:ext cx="5602014" cy="2913607"/>
          </a:xfrm>
        </p:spPr>
      </p:sp>
      <p:graphicFrame>
        <p:nvGraphicFramePr>
          <p:cNvPr id="71" name="Chart 70"/>
          <p:cNvGraphicFramePr/>
          <p:nvPr/>
        </p:nvGraphicFramePr>
        <p:xfrm>
          <a:off x="6683788" y="729830"/>
          <a:ext cx="5412826" cy="312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" name="Rectangle 71"/>
          <p:cNvSpPr/>
          <p:nvPr/>
        </p:nvSpPr>
        <p:spPr>
          <a:xfrm>
            <a:off x="8491567" y="1265542"/>
            <a:ext cx="525517" cy="19233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61" y="1713360"/>
            <a:ext cx="11178381" cy="3086744"/>
          </a:xfrm>
          <a:prstGeom prst="rect">
            <a:avLst/>
          </a:prstGeom>
        </p:spPr>
      </p:pic>
      <p:sp>
        <p:nvSpPr>
          <p:cNvPr id="114" name="Rectangle 113"/>
          <p:cNvSpPr/>
          <p:nvPr/>
        </p:nvSpPr>
        <p:spPr>
          <a:xfrm>
            <a:off x="750094" y="4879612"/>
            <a:ext cx="10071100" cy="18004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The </a:t>
            </a:r>
            <a:r>
              <a:rPr lang="en-GB" sz="2400" b="1" dirty="0"/>
              <a:t>most frequent hottest </a:t>
            </a:r>
            <a:r>
              <a:rPr lang="en-GB" sz="2400" dirty="0"/>
              <a:t>months are either </a:t>
            </a:r>
            <a:r>
              <a:rPr lang="en-GB" sz="2400" b="1" dirty="0"/>
              <a:t>July </a:t>
            </a:r>
            <a:r>
              <a:rPr lang="en-GB" sz="2400" dirty="0"/>
              <a:t>or</a:t>
            </a:r>
            <a:r>
              <a:rPr lang="en-GB" sz="2400" b="1" dirty="0"/>
              <a:t> August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/>
              <a:t>Results differ </a:t>
            </a:r>
            <a:r>
              <a:rPr lang="en-GB" sz="2400" dirty="0"/>
              <a:t>between using 1950-2014 or 1985-2014 and </a:t>
            </a:r>
            <a:r>
              <a:rPr lang="en-GB" sz="2400" dirty="0" err="1"/>
              <a:t>Tmax</a:t>
            </a:r>
            <a:r>
              <a:rPr lang="en-GB" sz="2400" dirty="0"/>
              <a:t> or </a:t>
            </a:r>
            <a:r>
              <a:rPr lang="en-GB" sz="2400" dirty="0" err="1" smtClean="0"/>
              <a:t>Tmin</a:t>
            </a:r>
            <a:endParaRPr lang="en-GB" sz="2400" dirty="0" smtClean="0"/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sz="2400" b="1" dirty="0" smtClean="0"/>
              <a:t>CORRELATION ANALYSIS </a:t>
            </a:r>
            <a:r>
              <a:rPr lang="en-GB" sz="2400" dirty="0" smtClean="0"/>
              <a:t>(Pearson) between the </a:t>
            </a:r>
            <a:r>
              <a:rPr lang="en-GB" sz="2400" u="sng" dirty="0" smtClean="0"/>
              <a:t>hottest month NHD/NHN </a:t>
            </a:r>
            <a:r>
              <a:rPr lang="en-GB" sz="2400" dirty="0" smtClean="0"/>
              <a:t>and the </a:t>
            </a:r>
            <a:r>
              <a:rPr lang="en-GB" sz="2400" u="sng" dirty="0" smtClean="0"/>
              <a:t>preceding months’ SPI/SPEI</a:t>
            </a:r>
            <a:endParaRPr lang="pt-PT" sz="2400" u="sng" dirty="0"/>
          </a:p>
        </p:txBody>
      </p:sp>
    </p:spTree>
    <p:extLst>
      <p:ext uri="{BB962C8B-B14F-4D97-AF65-F5344CB8AC3E}">
        <p14:creationId xmlns:p14="http://schemas.microsoft.com/office/powerpoint/2010/main" val="12820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1" grpId="0">
        <p:bldAsOne/>
      </p:bldGraphic>
      <p:bldP spid="72" grpId="0" animBg="1"/>
      <p:bldP spid="1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CORRELATIONS’ RESULTS</a:t>
            </a:r>
            <a:endParaRPr lang="pt-P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 smtClean="0"/>
              <a:t>NHD 1950-2014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8th EGU Leonardo Conference</a:t>
            </a:r>
            <a:endParaRPr lang="pt-PT" dirty="0"/>
          </a:p>
        </p:txBody>
      </p:sp>
      <p:sp>
        <p:nvSpPr>
          <p:cNvPr id="36" name="TextBox 35"/>
          <p:cNvSpPr txBox="1"/>
          <p:nvPr/>
        </p:nvSpPr>
        <p:spPr>
          <a:xfrm>
            <a:off x="1088970" y="6401668"/>
            <a:ext cx="3444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Statistically</a:t>
            </a:r>
            <a:r>
              <a:rPr lang="pt-PT" sz="2000" dirty="0"/>
              <a:t> </a:t>
            </a:r>
            <a:r>
              <a:rPr lang="pt-PT" sz="2000" dirty="0" err="1"/>
              <a:t>significant</a:t>
            </a:r>
            <a:r>
              <a:rPr lang="pt-PT" sz="2000" dirty="0"/>
              <a:t> </a:t>
            </a:r>
            <a:r>
              <a:rPr lang="pt-PT" sz="2000" dirty="0" err="1"/>
              <a:t>at</a:t>
            </a:r>
            <a:r>
              <a:rPr lang="pt-PT" sz="2000" dirty="0"/>
              <a:t> 95%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5" y="1358431"/>
            <a:ext cx="3600450" cy="27016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14" y="1358431"/>
            <a:ext cx="3600450" cy="27016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64" y="1358431"/>
            <a:ext cx="3600450" cy="27016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7672" y="1358431"/>
            <a:ext cx="10806843" cy="4779401"/>
            <a:chOff x="647672" y="1358431"/>
            <a:chExt cx="10806843" cy="477940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72" y="1358431"/>
              <a:ext cx="3600450" cy="27016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116" y="1358431"/>
              <a:ext cx="3600450" cy="27016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065" y="1358431"/>
              <a:ext cx="3600450" cy="270163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72" y="3436196"/>
              <a:ext cx="3600450" cy="270163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116" y="3436196"/>
              <a:ext cx="3600450" cy="270163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065" y="3425829"/>
              <a:ext cx="3600450" cy="2701636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248122" y="1135781"/>
            <a:ext cx="7404058" cy="49916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4533499" y="1639518"/>
            <a:ext cx="68836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 The </a:t>
            </a:r>
            <a:r>
              <a:rPr lang="en-US" sz="2800" dirty="0"/>
              <a:t>magnitude of correlations of the </a:t>
            </a:r>
            <a:r>
              <a:rPr lang="en-US" sz="2800" dirty="0" smtClean="0"/>
              <a:t>NHD </a:t>
            </a:r>
            <a:r>
              <a:rPr lang="en-US" sz="2800" dirty="0"/>
              <a:t>and the preceding </a:t>
            </a:r>
            <a:r>
              <a:rPr lang="en-US" sz="2800" b="1" dirty="0" smtClean="0"/>
              <a:t>3-month</a:t>
            </a:r>
            <a:r>
              <a:rPr lang="en-US" sz="2800" dirty="0" smtClean="0"/>
              <a:t> </a:t>
            </a:r>
            <a:r>
              <a:rPr lang="en-US" sz="2800" dirty="0"/>
              <a:t>SPEI/SPI are usually </a:t>
            </a:r>
            <a:r>
              <a:rPr lang="en-US" sz="2800" b="1" dirty="0" smtClean="0"/>
              <a:t>higher</a:t>
            </a:r>
          </a:p>
          <a:p>
            <a:pPr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  <a:p>
            <a:pPr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 Correlations </a:t>
            </a:r>
            <a:r>
              <a:rPr lang="en-US" sz="2800" dirty="0"/>
              <a:t>between the </a:t>
            </a:r>
            <a:r>
              <a:rPr lang="en-US" sz="2800" dirty="0" smtClean="0"/>
              <a:t>NHD </a:t>
            </a:r>
            <a:r>
              <a:rPr lang="en-US" sz="2800" dirty="0"/>
              <a:t>with SPI and SPEI differ, with </a:t>
            </a:r>
            <a:r>
              <a:rPr lang="en-US" sz="2800" b="1" dirty="0"/>
              <a:t>SPEI</a:t>
            </a:r>
            <a:r>
              <a:rPr lang="en-US" sz="2800" dirty="0"/>
              <a:t> characterized by slightly </a:t>
            </a:r>
            <a:r>
              <a:rPr lang="en-US" sz="2800" b="1" dirty="0"/>
              <a:t>higher values </a:t>
            </a:r>
            <a:r>
              <a:rPr lang="en-US" sz="2800" dirty="0"/>
              <a:t>observed usually for the 3-months time-scale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342" y="2270224"/>
            <a:ext cx="7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SPEI</a:t>
            </a:r>
            <a:endParaRPr lang="pt-PT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1342" y="4417682"/>
            <a:ext cx="7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SPI</a:t>
            </a:r>
            <a:endParaRPr lang="pt-PT" b="1" dirty="0"/>
          </a:p>
        </p:txBody>
      </p:sp>
      <p:cxnSp>
        <p:nvCxnSpPr>
          <p:cNvPr id="37" name="Elbow Connector 36"/>
          <p:cNvCxnSpPr/>
          <p:nvPr/>
        </p:nvCxnSpPr>
        <p:spPr>
          <a:xfrm>
            <a:off x="628673" y="5540865"/>
            <a:ext cx="1416286" cy="792876"/>
          </a:xfrm>
          <a:prstGeom prst="bentConnector3">
            <a:avLst>
              <a:gd name="adj1" fmla="val -971"/>
            </a:avLst>
          </a:prstGeom>
          <a:ln w="25400">
            <a:tailEnd type="stealth" w="lg" len="lg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>
            <a:off x="3120017" y="5558515"/>
            <a:ext cx="1416286" cy="792876"/>
          </a:xfrm>
          <a:prstGeom prst="bentConnector3">
            <a:avLst>
              <a:gd name="adj1" fmla="val -971"/>
            </a:avLst>
          </a:prstGeom>
          <a:ln w="25400"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CORRELATIONS’ RESULTS</a:t>
            </a:r>
            <a:endParaRPr lang="pt-P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 smtClean="0"/>
              <a:t>NHD 1985-2014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8th EGU Leonardo Conference</a:t>
            </a:r>
            <a:endParaRPr lang="pt-PT" dirty="0"/>
          </a:p>
        </p:txBody>
      </p:sp>
      <p:grpSp>
        <p:nvGrpSpPr>
          <p:cNvPr id="6" name="Group 5"/>
          <p:cNvGrpSpPr/>
          <p:nvPr/>
        </p:nvGrpSpPr>
        <p:grpSpPr>
          <a:xfrm>
            <a:off x="654699" y="1357596"/>
            <a:ext cx="10801350" cy="4783369"/>
            <a:chOff x="683188" y="1357596"/>
            <a:chExt cx="10801350" cy="4783369"/>
          </a:xfrm>
        </p:grpSpPr>
        <p:pic>
          <p:nvPicPr>
            <p:cNvPr id="18" name="Picture 17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88" y="1357596"/>
              <a:ext cx="3600450" cy="270163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88" y="3439329"/>
              <a:ext cx="3600450" cy="27016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638" y="1357596"/>
              <a:ext cx="3600450" cy="270163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638" y="3439329"/>
              <a:ext cx="3600450" cy="27016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088" y="1357596"/>
              <a:ext cx="3600450" cy="27016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088" y="3439329"/>
              <a:ext cx="3600450" cy="2701636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1342" y="2270224"/>
            <a:ext cx="7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SPEI</a:t>
            </a:r>
            <a:endParaRPr lang="pt-PT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1342" y="4417682"/>
            <a:ext cx="7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SPI</a:t>
            </a:r>
            <a:endParaRPr lang="pt-PT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88970" y="6401668"/>
            <a:ext cx="3444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Statistically</a:t>
            </a:r>
            <a:r>
              <a:rPr lang="pt-PT" sz="2000" dirty="0"/>
              <a:t> </a:t>
            </a:r>
            <a:r>
              <a:rPr lang="pt-PT" sz="2000" dirty="0" err="1"/>
              <a:t>significant</a:t>
            </a:r>
            <a:r>
              <a:rPr lang="pt-PT" sz="2000" dirty="0"/>
              <a:t> </a:t>
            </a:r>
            <a:r>
              <a:rPr lang="pt-PT" sz="2000" dirty="0" err="1"/>
              <a:t>at</a:t>
            </a:r>
            <a:r>
              <a:rPr lang="pt-PT" sz="2000" dirty="0"/>
              <a:t> 95%</a:t>
            </a:r>
          </a:p>
        </p:txBody>
      </p:sp>
      <p:cxnSp>
        <p:nvCxnSpPr>
          <p:cNvPr id="24" name="Elbow Connector 23"/>
          <p:cNvCxnSpPr/>
          <p:nvPr/>
        </p:nvCxnSpPr>
        <p:spPr>
          <a:xfrm>
            <a:off x="402893" y="5552154"/>
            <a:ext cx="1416286" cy="792876"/>
          </a:xfrm>
          <a:prstGeom prst="bentConnector3">
            <a:avLst>
              <a:gd name="adj1" fmla="val -971"/>
            </a:avLst>
          </a:prstGeom>
          <a:ln w="25400">
            <a:tailEnd type="stealth" w="lg" len="lg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3323219" y="5569804"/>
            <a:ext cx="1416286" cy="792876"/>
          </a:xfrm>
          <a:prstGeom prst="bentConnector3">
            <a:avLst>
              <a:gd name="adj1" fmla="val -971"/>
            </a:avLst>
          </a:prstGeom>
          <a:ln w="25400">
            <a:tailEnd type="stealth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6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790</Words>
  <Application>Microsoft Office PowerPoint</Application>
  <PresentationFormat>Panorámica</PresentationFormat>
  <Paragraphs>125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AdvTT9996936a</vt:lpstr>
      <vt:lpstr>Arial</vt:lpstr>
      <vt:lpstr>Bebas Neue</vt:lpstr>
      <vt:lpstr>Britannic Bold</vt:lpstr>
      <vt:lpstr>Calibri</vt:lpstr>
      <vt:lpstr>Calibri Light</vt:lpstr>
      <vt:lpstr>Times New Roman</vt:lpstr>
      <vt:lpstr>Tw Cen MT</vt:lpstr>
      <vt:lpstr>Wingdings</vt:lpstr>
      <vt:lpstr>Office Theme</vt:lpstr>
      <vt:lpstr>Extreme Hot Events Associated to Drought Occurrence</vt:lpstr>
      <vt:lpstr>MOTIVATION</vt:lpstr>
      <vt:lpstr>OBJECTIVE</vt:lpstr>
      <vt:lpstr>DROUGHT INDICATORS</vt:lpstr>
      <vt:lpstr>EXTREME HEAT</vt:lpstr>
      <vt:lpstr>DATA and METHOD</vt:lpstr>
      <vt:lpstr>MONTH PRECEDING THE HOTTEST MONTH </vt:lpstr>
      <vt:lpstr>CORRELATIONS’ RESULTS</vt:lpstr>
      <vt:lpstr>CORRELATIONS’ RESULTS</vt:lpstr>
      <vt:lpstr>CORRELATIONS’ RESULTS</vt:lpstr>
      <vt:lpstr>CORRELATIONS’ RESULTS</vt:lpstr>
      <vt:lpstr>CONCLUSIONS</vt:lpstr>
      <vt:lpstr>Extreme Hot Events Associated to Drought Occurrence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Hot Events Associated to Drought Occurrence</dc:title>
  <dc:creator>Ana Russo</dc:creator>
  <cp:lastModifiedBy>Raquel</cp:lastModifiedBy>
  <cp:revision>27</cp:revision>
  <dcterms:created xsi:type="dcterms:W3CDTF">2016-10-11T16:13:18Z</dcterms:created>
  <dcterms:modified xsi:type="dcterms:W3CDTF">2016-11-15T08:30:19Z</dcterms:modified>
</cp:coreProperties>
</file>